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Roboto Bold" charset="0"/>
      <p:regular r:id="rId18"/>
    </p:embeddedFont>
    <p:embeddedFont>
      <p:font typeface="Roboto" charset="0"/>
      <p:regular r:id="rId19"/>
    </p:embeddedFont>
    <p:embeddedFont>
      <p:font typeface="Calibri" pitchFamily="34" charset="0"/>
      <p:regular r:id="rId20"/>
      <p:bold r:id="rId21"/>
    </p:embeddedFont>
    <p:embeddedFont>
      <p:font typeface="Consolas" pitchFamily="49" charset="0"/>
      <p:regular r:id="rId22"/>
      <p:bold r:id="rId23"/>
      <p:italic r:id="rId24"/>
      <p:boldItalic r:id="rId25"/>
    </p:embeddedFont>
    <p:embeddedFont>
      <p:font typeface="Lato Heavy" charset="0"/>
      <p:regular r:id="rId26"/>
    </p:embeddedFont>
    <p:embeddedFont>
      <p:font typeface="Lato Bold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9" d="100"/>
          <a:sy n="59" d="100"/>
        </p:scale>
        <p:origin x="-418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2024-11-29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2024-11-29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2024-11-29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2024-11-29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2024-11-29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2024-11-29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2024-11-29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2024-11-29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2024-11-29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2024-11-29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2024-11-29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2024-11-29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://www.bing.com" TargetMode="Externa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4.svg"/><Relationship Id="rId7" Type="http://schemas.openxmlformats.org/officeDocument/2006/relationships/hyperlink" Target="http://www.bing.com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ing.com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sv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twitter.com" TargetMode="External"/><Relationship Id="rId5" Type="http://schemas.openxmlformats.org/officeDocument/2006/relationships/hyperlink" Target="https://www.fortiguard.com/webfilter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261823" y="-35314"/>
            <a:ext cx="9687140" cy="10357629"/>
            <a:chOff x="0" y="0"/>
            <a:chExt cx="5529153" cy="5911850"/>
          </a:xfrm>
        </p:grpSpPr>
        <p:sp>
          <p:nvSpPr>
            <p:cNvPr id="4" name="Freeform 4"/>
            <p:cNvSpPr/>
            <p:nvPr/>
          </p:nvSpPr>
          <p:spPr>
            <a:xfrm>
              <a:off x="-68580" y="0"/>
              <a:ext cx="5596627" cy="5911850"/>
            </a:xfrm>
            <a:custGeom>
              <a:avLst/>
              <a:gdLst/>
              <a:ahLst/>
              <a:cxnLst/>
              <a:rect l="l" t="t" r="r" b="b"/>
              <a:pathLst>
                <a:path w="5596627" h="5911850">
                  <a:moveTo>
                    <a:pt x="1067145" y="402590"/>
                  </a:moveTo>
                  <a:lnTo>
                    <a:pt x="163681" y="2192020"/>
                  </a:lnTo>
                  <a:cubicBezTo>
                    <a:pt x="0" y="2498090"/>
                    <a:pt x="43180" y="2884170"/>
                    <a:pt x="255465" y="3144520"/>
                  </a:cubicBezTo>
                  <a:lnTo>
                    <a:pt x="2268077" y="5651500"/>
                  </a:lnTo>
                  <a:cubicBezTo>
                    <a:pt x="2400777" y="5817870"/>
                    <a:pt x="2588768" y="5911850"/>
                    <a:pt x="2784500" y="5911850"/>
                  </a:cubicBezTo>
                  <a:lnTo>
                    <a:pt x="4893319" y="5911850"/>
                  </a:lnTo>
                  <a:cubicBezTo>
                    <a:pt x="5281466" y="5911850"/>
                    <a:pt x="5596627" y="5549900"/>
                    <a:pt x="5596627" y="5104130"/>
                  </a:cubicBezTo>
                  <a:lnTo>
                    <a:pt x="5596627" y="1891030"/>
                  </a:lnTo>
                  <a:cubicBezTo>
                    <a:pt x="5596627" y="1724660"/>
                    <a:pt x="5552394" y="1562100"/>
                    <a:pt x="5468351" y="1426210"/>
                  </a:cubicBezTo>
                  <a:lnTo>
                    <a:pt x="4804853" y="342900"/>
                  </a:lnTo>
                  <a:cubicBezTo>
                    <a:pt x="4673259" y="128270"/>
                    <a:pt x="4458728" y="0"/>
                    <a:pt x="4229821" y="0"/>
                  </a:cubicBezTo>
                  <a:lnTo>
                    <a:pt x="1675352" y="0"/>
                  </a:lnTo>
                  <a:cubicBezTo>
                    <a:pt x="1424328" y="0"/>
                    <a:pt x="1192104" y="153670"/>
                    <a:pt x="1067145" y="402590"/>
                  </a:cubicBezTo>
                  <a:close/>
                </a:path>
              </a:pathLst>
            </a:custGeom>
            <a:blipFill>
              <a:blip r:embed="rId3"/>
              <a:stretch>
                <a:fillRect l="-52010" r="-5201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90865" y="2307897"/>
            <a:ext cx="6696078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3"/>
              </a:lnSpc>
              <a:spcBef>
                <a:spcPct val="0"/>
              </a:spcBef>
            </a:pPr>
            <a:r>
              <a:rPr lang="en-US" sz="5223" b="1" spc="522" dirty="0" err="1">
                <a:solidFill>
                  <a:srgbClr val="434C8F"/>
                </a:solidFill>
                <a:latin typeface="Lato Heavy"/>
                <a:ea typeface="Lato Heavy"/>
                <a:cs typeface="Lato Heavy"/>
                <a:sym typeface="Lato Heavy"/>
              </a:rPr>
              <a:t>FortiGate</a:t>
            </a:r>
            <a:r>
              <a:rPr lang="en-US" sz="5223" b="1" spc="522" dirty="0">
                <a:solidFill>
                  <a:srgbClr val="434C8F"/>
                </a:solidFill>
                <a:latin typeface="Lato Heavy"/>
                <a:ea typeface="Lato Heavy"/>
                <a:cs typeface="Lato Heavy"/>
                <a:sym typeface="Lato Heavy"/>
              </a:rPr>
              <a:t> Security</a:t>
            </a:r>
          </a:p>
          <a:p>
            <a:pPr algn="l">
              <a:lnSpc>
                <a:spcPts val="6790"/>
              </a:lnSpc>
            </a:pPr>
            <a:r>
              <a:rPr lang="en-US" sz="5223" b="1" spc="522" dirty="0">
                <a:solidFill>
                  <a:srgbClr val="479F80"/>
                </a:solidFill>
                <a:latin typeface="Lato Heavy"/>
                <a:ea typeface="Lato Heavy"/>
                <a:cs typeface="Lato Heavy"/>
                <a:sym typeface="Lato Heavy"/>
              </a:rPr>
              <a:t>Web Filtering</a:t>
            </a:r>
          </a:p>
          <a:p>
            <a:pPr algn="l">
              <a:lnSpc>
                <a:spcPts val="650"/>
              </a:lnSpc>
            </a:pPr>
            <a:endParaRPr lang="en-US" sz="5223" b="1" spc="522" dirty="0">
              <a:solidFill>
                <a:srgbClr val="479F80"/>
              </a:solidFill>
              <a:latin typeface="Lato Heavy"/>
              <a:ea typeface="Lato Heavy"/>
              <a:cs typeface="Lato Heavy"/>
              <a:sym typeface="Lato Heavy"/>
            </a:endParaRPr>
          </a:p>
          <a:p>
            <a:pPr algn="l">
              <a:lnSpc>
                <a:spcPts val="2760"/>
              </a:lnSpc>
            </a:pPr>
            <a:r>
              <a:rPr lang="en-US" sz="2123" b="1" spc="212" dirty="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By </a:t>
            </a:r>
            <a:r>
              <a:rPr lang="en-US" sz="2123" b="1" spc="212" dirty="0" smtClean="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Peter </a:t>
            </a:r>
            <a:r>
              <a:rPr lang="en-US" sz="2123" b="1" spc="212" dirty="0" err="1" smtClean="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Anes</a:t>
            </a:r>
            <a:endParaRPr lang="en-US" sz="2123" b="1" spc="212" dirty="0">
              <a:solidFill>
                <a:srgbClr val="1B1B1B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3327" y="5042216"/>
            <a:ext cx="1421594" cy="2154420"/>
            <a:chOff x="0" y="0"/>
            <a:chExt cx="374412" cy="5674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412" cy="567419"/>
            </a:xfrm>
            <a:custGeom>
              <a:avLst/>
              <a:gdLst/>
              <a:ahLst/>
              <a:cxnLst/>
              <a:rect l="l" t="t" r="r" b="b"/>
              <a:pathLst>
                <a:path w="374412" h="567419">
                  <a:moveTo>
                    <a:pt x="0" y="0"/>
                  </a:moveTo>
                  <a:lnTo>
                    <a:pt x="374412" y="0"/>
                  </a:lnTo>
                  <a:lnTo>
                    <a:pt x="374412" y="567419"/>
                  </a:lnTo>
                  <a:lnTo>
                    <a:pt x="0" y="567419"/>
                  </a:ln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374412" cy="53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5993800" y="1877479"/>
            <a:ext cx="277095" cy="2770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5993800" y="1456883"/>
            <a:ext cx="277095" cy="2770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5993800" y="1036286"/>
            <a:ext cx="277095" cy="27709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775843" y="5081712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9" y="0"/>
                </a:lnTo>
                <a:lnTo>
                  <a:pt x="881049" y="881049"/>
                </a:lnTo>
                <a:lnTo>
                  <a:pt x="0" y="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945762" y="8652460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9" y="0"/>
                </a:lnTo>
                <a:lnTo>
                  <a:pt x="881049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3084266" y="5465086"/>
            <a:ext cx="6257385" cy="3808873"/>
            <a:chOff x="0" y="0"/>
            <a:chExt cx="8343180" cy="50784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343180" cy="3494621"/>
            </a:xfrm>
            <a:custGeom>
              <a:avLst/>
              <a:gdLst/>
              <a:ahLst/>
              <a:cxnLst/>
              <a:rect l="l" t="t" r="r" b="b"/>
              <a:pathLst>
                <a:path w="8343180" h="3494621">
                  <a:moveTo>
                    <a:pt x="0" y="0"/>
                  </a:moveTo>
                  <a:lnTo>
                    <a:pt x="8343180" y="0"/>
                  </a:lnTo>
                  <a:lnTo>
                    <a:pt x="8343180" y="3494621"/>
                  </a:lnTo>
                  <a:lnTo>
                    <a:pt x="0" y="349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3486706"/>
              <a:ext cx="8343180" cy="1591791"/>
            </a:xfrm>
            <a:custGeom>
              <a:avLst/>
              <a:gdLst/>
              <a:ahLst/>
              <a:cxnLst/>
              <a:rect l="l" t="t" r="r" b="b"/>
              <a:pathLst>
                <a:path w="8343180" h="1591791">
                  <a:moveTo>
                    <a:pt x="0" y="0"/>
                  </a:moveTo>
                  <a:lnTo>
                    <a:pt x="8343180" y="0"/>
                  </a:lnTo>
                  <a:lnTo>
                    <a:pt x="8343180" y="1591791"/>
                  </a:lnTo>
                  <a:lnTo>
                    <a:pt x="0" y="1591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9" name="TextBox 19"/>
          <p:cNvSpPr txBox="1"/>
          <p:nvPr/>
        </p:nvSpPr>
        <p:spPr>
          <a:xfrm rot="-5400000">
            <a:off x="101218" y="6034704"/>
            <a:ext cx="1187364" cy="75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32735" y="2030749"/>
            <a:ext cx="14061065" cy="2767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Continuing on the Local-FortiGate GUI, click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Policy &amp; Objects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Firewall Policy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453390" lvl="1" indent="-226695" algn="just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Double-click the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Full_Access 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policy to edit it.</a:t>
            </a:r>
          </a:p>
          <a:p>
            <a:pPr marL="453390" lvl="1" indent="-226695" algn="just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In the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Security Profiles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section, enable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Web Filter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and then in the drop-down menu, select default.</a:t>
            </a:r>
          </a:p>
          <a:p>
            <a:pPr marL="453390" lvl="1" indent="-226695" algn="just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Under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Log Allowed Traffic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make sure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Security Events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is selected.</a:t>
            </a:r>
          </a:p>
          <a:p>
            <a:pPr marL="453390" lvl="1" indent="-226695" algn="just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Keep all other default settings, and then click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OK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just">
              <a:lnSpc>
                <a:spcPts val="3675"/>
              </a:lnSpc>
            </a:pPr>
            <a:r>
              <a:rPr lang="en-US" sz="2100">
                <a:solidFill>
                  <a:srgbClr val="434C8F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This step applies the configured web filter profile to a firewall policy to begin inspecting and controlling web traffic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613563" y="8067125"/>
            <a:ext cx="1197908" cy="1101302"/>
          </a:xfrm>
          <a:custGeom>
            <a:avLst/>
            <a:gdLst/>
            <a:ahLst/>
            <a:cxnLst/>
            <a:rect l="l" t="t" r="r" b="b"/>
            <a:pathLst>
              <a:path w="1197908" h="1101302">
                <a:moveTo>
                  <a:pt x="0" y="0"/>
                </a:moveTo>
                <a:lnTo>
                  <a:pt x="1197908" y="0"/>
                </a:lnTo>
                <a:lnTo>
                  <a:pt x="1197908" y="1101303"/>
                </a:lnTo>
                <a:lnTo>
                  <a:pt x="0" y="11013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089269" y="1123950"/>
            <a:ext cx="15851116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Apply Web Filter Profile to Firewall Policy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0099" y="3475534"/>
            <a:ext cx="3748300" cy="3309656"/>
            <a:chOff x="0" y="0"/>
            <a:chExt cx="616140" cy="544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6140" cy="544037"/>
            </a:xfrm>
            <a:custGeom>
              <a:avLst/>
              <a:gdLst/>
              <a:ahLst/>
              <a:cxnLst/>
              <a:rect l="l" t="t" r="r" b="b"/>
              <a:pathLst>
                <a:path w="616140" h="544037">
                  <a:moveTo>
                    <a:pt x="51636" y="0"/>
                  </a:moveTo>
                  <a:lnTo>
                    <a:pt x="564504" y="0"/>
                  </a:lnTo>
                  <a:cubicBezTo>
                    <a:pt x="578199" y="0"/>
                    <a:pt x="591333" y="5440"/>
                    <a:pt x="601016" y="15124"/>
                  </a:cubicBezTo>
                  <a:cubicBezTo>
                    <a:pt x="610700" y="24808"/>
                    <a:pt x="616140" y="37941"/>
                    <a:pt x="616140" y="51636"/>
                  </a:cubicBezTo>
                  <a:lnTo>
                    <a:pt x="616140" y="492400"/>
                  </a:lnTo>
                  <a:cubicBezTo>
                    <a:pt x="616140" y="520918"/>
                    <a:pt x="593022" y="544037"/>
                    <a:pt x="564504" y="544037"/>
                  </a:cubicBezTo>
                  <a:lnTo>
                    <a:pt x="51636" y="544037"/>
                  </a:lnTo>
                  <a:cubicBezTo>
                    <a:pt x="37941" y="544037"/>
                    <a:pt x="24808" y="538596"/>
                    <a:pt x="15124" y="528913"/>
                  </a:cubicBezTo>
                  <a:cubicBezTo>
                    <a:pt x="5440" y="519229"/>
                    <a:pt x="0" y="506095"/>
                    <a:pt x="0" y="492400"/>
                  </a:cubicBezTo>
                  <a:lnTo>
                    <a:pt x="0" y="51636"/>
                  </a:lnTo>
                  <a:cubicBezTo>
                    <a:pt x="0" y="37941"/>
                    <a:pt x="5440" y="24808"/>
                    <a:pt x="15124" y="15124"/>
                  </a:cubicBezTo>
                  <a:cubicBezTo>
                    <a:pt x="24808" y="5440"/>
                    <a:pt x="37941" y="0"/>
                    <a:pt x="51636" y="0"/>
                  </a:cubicBez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616140" cy="515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 flipV="1">
            <a:off x="2795375" y="3211966"/>
            <a:ext cx="999052" cy="1014438"/>
          </a:xfrm>
          <a:prstGeom prst="line">
            <a:avLst/>
          </a:prstGeom>
          <a:ln w="76200" cap="rnd">
            <a:solidFill>
              <a:srgbClr val="434C8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046813" y="3962910"/>
            <a:ext cx="1194476" cy="1194476"/>
          </a:xfrm>
          <a:custGeom>
            <a:avLst/>
            <a:gdLst/>
            <a:ahLst/>
            <a:cxnLst/>
            <a:rect l="l" t="t" r="r" b="b"/>
            <a:pathLst>
              <a:path w="1194476" h="1194476">
                <a:moveTo>
                  <a:pt x="0" y="0"/>
                </a:moveTo>
                <a:lnTo>
                  <a:pt x="1194476" y="0"/>
                </a:lnTo>
                <a:lnTo>
                  <a:pt x="1194476" y="1194476"/>
                </a:lnTo>
                <a:lnTo>
                  <a:pt x="0" y="119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14925" y="8846351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8" y="0"/>
                </a:lnTo>
                <a:lnTo>
                  <a:pt x="881048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611454" y="2942911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8" y="0"/>
                </a:lnTo>
                <a:lnTo>
                  <a:pt x="881048" y="881049"/>
                </a:lnTo>
                <a:lnTo>
                  <a:pt x="0" y="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51978" y="3366105"/>
            <a:ext cx="6486808" cy="5983266"/>
          </a:xfrm>
          <a:custGeom>
            <a:avLst/>
            <a:gdLst/>
            <a:ahLst/>
            <a:cxnLst/>
            <a:rect l="l" t="t" r="r" b="b"/>
            <a:pathLst>
              <a:path w="6486808" h="5983266">
                <a:moveTo>
                  <a:pt x="0" y="0"/>
                </a:moveTo>
                <a:lnTo>
                  <a:pt x="6486808" y="0"/>
                </a:lnTo>
                <a:lnTo>
                  <a:pt x="6486808" y="5983266"/>
                </a:lnTo>
                <a:lnTo>
                  <a:pt x="0" y="5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434C8F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341912" y="5361237"/>
            <a:ext cx="2604279" cy="99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3"/>
              </a:lnSpc>
            </a:pPr>
            <a:r>
              <a:rPr lang="en-US" sz="3873" b="1">
                <a:solidFill>
                  <a:srgbClr val="F8F8F8"/>
                </a:solidFill>
                <a:latin typeface="Lato Bold"/>
                <a:ea typeface="Lato Bold"/>
                <a:cs typeface="Lato Bold"/>
                <a:sym typeface="Lato Bold"/>
              </a:rPr>
              <a:t>Test the Web Filter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46901" y="382983"/>
            <a:ext cx="11527176" cy="370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5"/>
              </a:lnSpc>
            </a:pPr>
            <a:endParaRPr/>
          </a:p>
          <a:p>
            <a:pPr algn="just">
              <a:lnSpc>
                <a:spcPts val="3675"/>
              </a:lnSpc>
            </a:pP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Verify Web Filter Status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In the CLI, run the command                                                  confirm the web filter is active.</a:t>
            </a:r>
          </a:p>
          <a:p>
            <a:pPr algn="just">
              <a:lnSpc>
                <a:spcPts val="3675"/>
              </a:lnSpc>
            </a:pP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Test Blocked Categories :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On the Local-Client VM, attempt to access a blocked website </a:t>
            </a:r>
          </a:p>
          <a:p>
            <a:pPr algn="just">
              <a:lnSpc>
                <a:spcPts val="3675"/>
              </a:lnSpc>
            </a:pP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Test Allowed Websites : 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Access websites that should be allowed </a:t>
            </a:r>
          </a:p>
          <a:p>
            <a:pPr algn="just">
              <a:lnSpc>
                <a:spcPts val="3675"/>
              </a:lnSpc>
            </a:pPr>
            <a:endParaRPr lang="en-US" sz="2100">
              <a:solidFill>
                <a:srgbClr val="1B1B1B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>
              <a:lnSpc>
                <a:spcPts val="3675"/>
              </a:lnSpc>
            </a:pPr>
            <a:endParaRPr lang="en-US" sz="2100">
              <a:solidFill>
                <a:srgbClr val="1B1B1B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>
              <a:lnSpc>
                <a:spcPts val="3675"/>
              </a:lnSpc>
            </a:pPr>
            <a:endParaRPr lang="en-US" sz="2100">
              <a:solidFill>
                <a:srgbClr val="1B1B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896989" y="904005"/>
            <a:ext cx="3264544" cy="403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 webfilter status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623088" y="8285571"/>
            <a:ext cx="1197908" cy="1101302"/>
          </a:xfrm>
          <a:custGeom>
            <a:avLst/>
            <a:gdLst/>
            <a:ahLst/>
            <a:cxnLst/>
            <a:rect l="l" t="t" r="r" b="b"/>
            <a:pathLst>
              <a:path w="1197908" h="1101302">
                <a:moveTo>
                  <a:pt x="0" y="0"/>
                </a:moveTo>
                <a:lnTo>
                  <a:pt x="1197908" y="0"/>
                </a:lnTo>
                <a:lnTo>
                  <a:pt x="1197908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0180" y="6073048"/>
            <a:ext cx="1421594" cy="2154420"/>
            <a:chOff x="0" y="0"/>
            <a:chExt cx="374412" cy="5674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412" cy="567419"/>
            </a:xfrm>
            <a:custGeom>
              <a:avLst/>
              <a:gdLst/>
              <a:ahLst/>
              <a:cxnLst/>
              <a:rect l="l" t="t" r="r" b="b"/>
              <a:pathLst>
                <a:path w="374412" h="567419">
                  <a:moveTo>
                    <a:pt x="0" y="0"/>
                  </a:moveTo>
                  <a:lnTo>
                    <a:pt x="374412" y="0"/>
                  </a:lnTo>
                  <a:lnTo>
                    <a:pt x="374412" y="567419"/>
                  </a:lnTo>
                  <a:lnTo>
                    <a:pt x="0" y="567419"/>
                  </a:ln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374412" cy="53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36977" y="1765381"/>
            <a:ext cx="277095" cy="2770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657574" y="1765381"/>
            <a:ext cx="277095" cy="2770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078170" y="1765381"/>
            <a:ext cx="277095" cy="27709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236977" y="1378981"/>
            <a:ext cx="277095" cy="27709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657574" y="1378981"/>
            <a:ext cx="277095" cy="27709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078170" y="1378981"/>
            <a:ext cx="277095" cy="27709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3282220" y="6560348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8" y="0"/>
                </a:lnTo>
                <a:lnTo>
                  <a:pt x="881048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124732" y="4821283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8" y="0"/>
                </a:lnTo>
                <a:lnTo>
                  <a:pt x="881048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565256" y="5261807"/>
            <a:ext cx="9157488" cy="1774263"/>
          </a:xfrm>
          <a:custGeom>
            <a:avLst/>
            <a:gdLst/>
            <a:ahLst/>
            <a:cxnLst/>
            <a:rect l="l" t="t" r="r" b="b"/>
            <a:pathLst>
              <a:path w="9157488" h="1774263">
                <a:moveTo>
                  <a:pt x="0" y="0"/>
                </a:moveTo>
                <a:lnTo>
                  <a:pt x="9157488" y="0"/>
                </a:lnTo>
                <a:lnTo>
                  <a:pt x="9157488" y="1774264"/>
                </a:lnTo>
                <a:lnTo>
                  <a:pt x="0" y="1774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 rot="-5400000">
            <a:off x="101218" y="7065536"/>
            <a:ext cx="1187364" cy="75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32735" y="1244196"/>
            <a:ext cx="7948059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Override the category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32735" y="2314392"/>
            <a:ext cx="11410954" cy="180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Log in to FortiGate GUI and go to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Security Profiles 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&gt;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Web Rating Overrides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453390" lvl="1" indent="-226695" algn="just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Create a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new override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for</a:t>
            </a:r>
            <a:r>
              <a:rPr lang="en-US" sz="2100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0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  <a:hlinkClick r:id="rId5" tooltip="http://www.bing.com"/>
              </a:rPr>
              <a:t>www.bing.com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set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Category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Security Risk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and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 Sub-Category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Malicious Websites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then click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OK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just">
              <a:lnSpc>
                <a:spcPts val="3633"/>
              </a:lnSpc>
            </a:pPr>
            <a:endParaRPr lang="en-US" sz="2100">
              <a:solidFill>
                <a:srgbClr val="1B1B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15623088" y="8285571"/>
            <a:ext cx="1197908" cy="1101302"/>
          </a:xfrm>
          <a:custGeom>
            <a:avLst/>
            <a:gdLst/>
            <a:ahLst/>
            <a:cxnLst/>
            <a:rect l="l" t="t" r="r" b="b"/>
            <a:pathLst>
              <a:path w="1197908" h="1101302">
                <a:moveTo>
                  <a:pt x="0" y="0"/>
                </a:moveTo>
                <a:lnTo>
                  <a:pt x="1197908" y="0"/>
                </a:lnTo>
                <a:lnTo>
                  <a:pt x="1197908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0838" y="7103880"/>
            <a:ext cx="1421594" cy="2154420"/>
            <a:chOff x="0" y="0"/>
            <a:chExt cx="374412" cy="5674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412" cy="567419"/>
            </a:xfrm>
            <a:custGeom>
              <a:avLst/>
              <a:gdLst/>
              <a:ahLst/>
              <a:cxnLst/>
              <a:rect l="l" t="t" r="r" b="b"/>
              <a:pathLst>
                <a:path w="374412" h="567419">
                  <a:moveTo>
                    <a:pt x="0" y="0"/>
                  </a:moveTo>
                  <a:lnTo>
                    <a:pt x="374412" y="0"/>
                  </a:lnTo>
                  <a:lnTo>
                    <a:pt x="374412" y="567419"/>
                  </a:lnTo>
                  <a:lnTo>
                    <a:pt x="0" y="567419"/>
                  </a:ln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374412" cy="53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885091" y="1208089"/>
            <a:ext cx="277095" cy="2770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5688" y="1208089"/>
            <a:ext cx="277095" cy="2770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726284" y="1208089"/>
            <a:ext cx="277095" cy="27709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05688" y="1625565"/>
            <a:ext cx="277095" cy="27709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726284" y="1625565"/>
            <a:ext cx="277095" cy="27709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262455" y="6355785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8" y="0"/>
                </a:lnTo>
                <a:lnTo>
                  <a:pt x="881048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493371" y="5143500"/>
            <a:ext cx="11301259" cy="1652809"/>
          </a:xfrm>
          <a:custGeom>
            <a:avLst/>
            <a:gdLst/>
            <a:ahLst/>
            <a:cxnLst/>
            <a:rect l="l" t="t" r="r" b="b"/>
            <a:pathLst>
              <a:path w="11301259" h="1652809">
                <a:moveTo>
                  <a:pt x="0" y="0"/>
                </a:moveTo>
                <a:lnTo>
                  <a:pt x="11301258" y="0"/>
                </a:lnTo>
                <a:lnTo>
                  <a:pt x="11301258" y="1652809"/>
                </a:lnTo>
                <a:lnTo>
                  <a:pt x="0" y="1652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434C8F"/>
            </a:solidFill>
            <a:prstDash val="solid"/>
            <a:miter/>
          </a:ln>
        </p:spPr>
      </p:sp>
      <p:sp>
        <p:nvSpPr>
          <p:cNvPr id="22" name="TextBox 22"/>
          <p:cNvSpPr txBox="1"/>
          <p:nvPr/>
        </p:nvSpPr>
        <p:spPr>
          <a:xfrm rot="-5400000">
            <a:off x="101218" y="8096368"/>
            <a:ext cx="1187364" cy="75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32735" y="1474231"/>
            <a:ext cx="9130373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Set Action to Authenticate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32735" y="2481755"/>
            <a:ext cx="12770244" cy="230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Go to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Security Profiles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Web Filter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and edit the default profile.</a:t>
            </a:r>
          </a:p>
          <a:p>
            <a:pPr marL="453390" lvl="1" indent="-226695" algn="l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Under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FortiGuard Category Based Filter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right-click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Malicious Websites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and select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 Authenticate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453390" lvl="1" indent="-226695" algn="l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Set the Warning Interval to 5 minutes and choose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Override_Permissions 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for Selected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User Groups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then click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OK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l">
              <a:lnSpc>
                <a:spcPts val="3675"/>
              </a:lnSpc>
            </a:pPr>
            <a:endParaRPr lang="en-US" sz="2100">
              <a:solidFill>
                <a:srgbClr val="1B1B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3052846" y="4782995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9" y="0"/>
                </a:lnTo>
                <a:lnTo>
                  <a:pt x="881049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0838" y="7113405"/>
            <a:ext cx="1421594" cy="2154420"/>
            <a:chOff x="0" y="0"/>
            <a:chExt cx="374412" cy="5674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412" cy="567419"/>
            </a:xfrm>
            <a:custGeom>
              <a:avLst/>
              <a:gdLst/>
              <a:ahLst/>
              <a:cxnLst/>
              <a:rect l="l" t="t" r="r" b="b"/>
              <a:pathLst>
                <a:path w="374412" h="567419">
                  <a:moveTo>
                    <a:pt x="0" y="0"/>
                  </a:moveTo>
                  <a:lnTo>
                    <a:pt x="374412" y="0"/>
                  </a:lnTo>
                  <a:lnTo>
                    <a:pt x="374412" y="567419"/>
                  </a:lnTo>
                  <a:lnTo>
                    <a:pt x="0" y="567419"/>
                  </a:lnTo>
                  <a:close/>
                </a:path>
              </a:pathLst>
            </a:custGeom>
            <a:solidFill>
              <a:srgbClr val="434C8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374412" cy="53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06419" y="1867588"/>
            <a:ext cx="277095" cy="2770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427016" y="1867588"/>
            <a:ext cx="277095" cy="2770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006419" y="1467891"/>
            <a:ext cx="277095" cy="27709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427016" y="1467891"/>
            <a:ext cx="277095" cy="27709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262455" y="6251010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8" y="0"/>
                </a:lnTo>
                <a:lnTo>
                  <a:pt x="881048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052846" y="4678220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9" y="0"/>
                </a:lnTo>
                <a:lnTo>
                  <a:pt x="881049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401720" y="5038725"/>
            <a:ext cx="11301259" cy="1652809"/>
          </a:xfrm>
          <a:custGeom>
            <a:avLst/>
            <a:gdLst/>
            <a:ahLst/>
            <a:cxnLst/>
            <a:rect l="l" t="t" r="r" b="b"/>
            <a:pathLst>
              <a:path w="11301259" h="1652809">
                <a:moveTo>
                  <a:pt x="0" y="0"/>
                </a:moveTo>
                <a:lnTo>
                  <a:pt x="11301259" y="0"/>
                </a:lnTo>
                <a:lnTo>
                  <a:pt x="11301259" y="1652809"/>
                </a:lnTo>
                <a:lnTo>
                  <a:pt x="0" y="1652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434C8F"/>
            </a:solidFill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14262455" y="8250139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8" y="0"/>
                </a:lnTo>
                <a:lnTo>
                  <a:pt x="881048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098672" y="7208258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8" y="0"/>
                </a:lnTo>
                <a:lnTo>
                  <a:pt x="881048" y="881049"/>
                </a:lnTo>
                <a:lnTo>
                  <a:pt x="0" y="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539196" y="7648783"/>
            <a:ext cx="11301259" cy="1073620"/>
          </a:xfrm>
          <a:custGeom>
            <a:avLst/>
            <a:gdLst/>
            <a:ahLst/>
            <a:cxnLst/>
            <a:rect l="l" t="t" r="r" b="b"/>
            <a:pathLst>
              <a:path w="11301259" h="1073620">
                <a:moveTo>
                  <a:pt x="0" y="0"/>
                </a:moveTo>
                <a:lnTo>
                  <a:pt x="11301259" y="0"/>
                </a:lnTo>
                <a:lnTo>
                  <a:pt x="11301259" y="1073619"/>
                </a:lnTo>
                <a:lnTo>
                  <a:pt x="0" y="10736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434C8F"/>
            </a:solidFill>
            <a:prstDash val="solid"/>
            <a:miter/>
          </a:ln>
        </p:spPr>
      </p:sp>
      <p:sp>
        <p:nvSpPr>
          <p:cNvPr id="23" name="TextBox 23"/>
          <p:cNvSpPr txBox="1"/>
          <p:nvPr/>
        </p:nvSpPr>
        <p:spPr>
          <a:xfrm>
            <a:off x="1932735" y="1474231"/>
            <a:ext cx="9328208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Define User and Group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32735" y="2481755"/>
            <a:ext cx="11757696" cy="183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Go to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User &amp; Authentication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User Definition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create a new Local User with the username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student 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and password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fortinet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453390" lvl="1" indent="-226695" algn="l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Assign the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Override_Permissions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user group to this user and click Submit.</a:t>
            </a:r>
          </a:p>
          <a:p>
            <a:pPr algn="l">
              <a:lnSpc>
                <a:spcPts val="3675"/>
              </a:lnSpc>
            </a:pPr>
            <a:endParaRPr lang="en-US" sz="2100">
              <a:solidFill>
                <a:srgbClr val="1B1B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TextBox 25"/>
          <p:cNvSpPr txBox="1"/>
          <p:nvPr/>
        </p:nvSpPr>
        <p:spPr>
          <a:xfrm rot="-5400000">
            <a:off x="101218" y="8096368"/>
            <a:ext cx="1187364" cy="75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08</a:t>
            </a:r>
          </a:p>
        </p:txBody>
      </p:sp>
      <p:sp>
        <p:nvSpPr>
          <p:cNvPr id="26" name="Freeform 26"/>
          <p:cNvSpPr/>
          <p:nvPr/>
        </p:nvSpPr>
        <p:spPr>
          <a:xfrm>
            <a:off x="15613563" y="8285571"/>
            <a:ext cx="1197908" cy="1101302"/>
          </a:xfrm>
          <a:custGeom>
            <a:avLst/>
            <a:gdLst/>
            <a:ahLst/>
            <a:cxnLst/>
            <a:rect l="l" t="t" r="r" b="b"/>
            <a:pathLst>
              <a:path w="1197908" h="1101302">
                <a:moveTo>
                  <a:pt x="0" y="0"/>
                </a:moveTo>
                <a:lnTo>
                  <a:pt x="1197908" y="0"/>
                </a:lnTo>
                <a:lnTo>
                  <a:pt x="1197908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0099" y="3475534"/>
            <a:ext cx="3748300" cy="3309656"/>
            <a:chOff x="0" y="0"/>
            <a:chExt cx="616140" cy="544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6140" cy="544037"/>
            </a:xfrm>
            <a:custGeom>
              <a:avLst/>
              <a:gdLst/>
              <a:ahLst/>
              <a:cxnLst/>
              <a:rect l="l" t="t" r="r" b="b"/>
              <a:pathLst>
                <a:path w="616140" h="544037">
                  <a:moveTo>
                    <a:pt x="51636" y="0"/>
                  </a:moveTo>
                  <a:lnTo>
                    <a:pt x="564504" y="0"/>
                  </a:lnTo>
                  <a:cubicBezTo>
                    <a:pt x="578199" y="0"/>
                    <a:pt x="591333" y="5440"/>
                    <a:pt x="601016" y="15124"/>
                  </a:cubicBezTo>
                  <a:cubicBezTo>
                    <a:pt x="610700" y="24808"/>
                    <a:pt x="616140" y="37941"/>
                    <a:pt x="616140" y="51636"/>
                  </a:cubicBezTo>
                  <a:lnTo>
                    <a:pt x="616140" y="492400"/>
                  </a:lnTo>
                  <a:cubicBezTo>
                    <a:pt x="616140" y="520918"/>
                    <a:pt x="593022" y="544037"/>
                    <a:pt x="564504" y="544037"/>
                  </a:cubicBezTo>
                  <a:lnTo>
                    <a:pt x="51636" y="544037"/>
                  </a:lnTo>
                  <a:cubicBezTo>
                    <a:pt x="37941" y="544037"/>
                    <a:pt x="24808" y="538596"/>
                    <a:pt x="15124" y="528913"/>
                  </a:cubicBezTo>
                  <a:cubicBezTo>
                    <a:pt x="5440" y="519229"/>
                    <a:pt x="0" y="506095"/>
                    <a:pt x="0" y="492400"/>
                  </a:cubicBezTo>
                  <a:lnTo>
                    <a:pt x="0" y="51636"/>
                  </a:lnTo>
                  <a:cubicBezTo>
                    <a:pt x="0" y="37941"/>
                    <a:pt x="5440" y="24808"/>
                    <a:pt x="15124" y="15124"/>
                  </a:cubicBezTo>
                  <a:cubicBezTo>
                    <a:pt x="24808" y="5440"/>
                    <a:pt x="37941" y="0"/>
                    <a:pt x="51636" y="0"/>
                  </a:cubicBez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616140" cy="515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 flipV="1">
            <a:off x="2795375" y="3211966"/>
            <a:ext cx="999052" cy="1014438"/>
          </a:xfrm>
          <a:prstGeom prst="line">
            <a:avLst/>
          </a:prstGeom>
          <a:ln w="76200" cap="rnd">
            <a:solidFill>
              <a:srgbClr val="434C8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046813" y="3757285"/>
            <a:ext cx="1194476" cy="1194476"/>
          </a:xfrm>
          <a:custGeom>
            <a:avLst/>
            <a:gdLst/>
            <a:ahLst/>
            <a:cxnLst/>
            <a:rect l="l" t="t" r="r" b="b"/>
            <a:pathLst>
              <a:path w="1194476" h="1194476">
                <a:moveTo>
                  <a:pt x="0" y="0"/>
                </a:moveTo>
                <a:lnTo>
                  <a:pt x="1194476" y="0"/>
                </a:lnTo>
                <a:lnTo>
                  <a:pt x="1194476" y="1194475"/>
                </a:lnTo>
                <a:lnTo>
                  <a:pt x="0" y="1194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647144" y="8813927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9" y="0"/>
                </a:lnTo>
                <a:lnTo>
                  <a:pt x="881049" y="881049"/>
                </a:lnTo>
                <a:lnTo>
                  <a:pt x="0" y="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53134" y="3304808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9" y="0"/>
                </a:lnTo>
                <a:lnTo>
                  <a:pt x="881049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4134" y="3707232"/>
            <a:ext cx="9603535" cy="5690094"/>
          </a:xfrm>
          <a:custGeom>
            <a:avLst/>
            <a:gdLst/>
            <a:ahLst/>
            <a:cxnLst/>
            <a:rect l="l" t="t" r="r" b="b"/>
            <a:pathLst>
              <a:path w="9603535" h="5690094">
                <a:moveTo>
                  <a:pt x="0" y="0"/>
                </a:moveTo>
                <a:lnTo>
                  <a:pt x="9603534" y="0"/>
                </a:lnTo>
                <a:lnTo>
                  <a:pt x="9603534" y="5690095"/>
                </a:lnTo>
                <a:lnTo>
                  <a:pt x="0" y="56900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434C8F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55906" y="5168462"/>
            <a:ext cx="3176289" cy="147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3"/>
              </a:lnSpc>
            </a:pPr>
            <a:r>
              <a:rPr lang="en-US" sz="3873" b="1">
                <a:solidFill>
                  <a:srgbClr val="F8F8F8"/>
                </a:solidFill>
                <a:latin typeface="Lato Bold"/>
                <a:ea typeface="Lato Bold"/>
                <a:cs typeface="Lato Bold"/>
                <a:sym typeface="Lato Bold"/>
              </a:rPr>
              <a:t>Test Authenticate Action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38784" y="733425"/>
            <a:ext cx="12482449" cy="2767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5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Test </a:t>
            </a:r>
            <a:r>
              <a:rPr lang="en-US" sz="2100" b="1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  <a:hlinkClick r:id="rId7" tooltip="http://www.bing.com"/>
              </a:rPr>
              <a:t>www.bing.com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Access:</a:t>
            </a:r>
          </a:p>
          <a:p>
            <a:pPr marL="906780" lvl="2" indent="-302260" algn="just">
              <a:lnSpc>
                <a:spcPts val="3675"/>
              </a:lnSpc>
              <a:buFont typeface="Arial"/>
              <a:buChar char="⚬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On the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 Local-Client VM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try accessing </a:t>
            </a:r>
            <a:r>
              <a:rPr lang="en-US" sz="2100" u="sng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  <a:hlinkClick r:id="rId7" tooltip="http://www.bing.com"/>
              </a:rPr>
              <a:t>www.bing.com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 A warning will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appear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906780" lvl="2" indent="-302260" algn="just">
              <a:lnSpc>
                <a:spcPts val="3675"/>
              </a:lnSpc>
              <a:buFont typeface="Arial"/>
              <a:buChar char="⚬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Proceed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enter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student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credentials, and the website should load.</a:t>
            </a:r>
          </a:p>
          <a:p>
            <a:pPr algn="just">
              <a:lnSpc>
                <a:spcPts val="3675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Check Logs: Go to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 Log &amp; Report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Security Events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and check logs for </a:t>
            </a:r>
            <a:r>
              <a:rPr lang="en-US" sz="2100" u="sng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  <a:hlinkClick r:id="rId7" tooltip="http://www.bing.com"/>
              </a:rPr>
              <a:t>www.bing.com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 initially, the action is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Blocked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but after authentication, it changes to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Passthrough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just">
              <a:lnSpc>
                <a:spcPts val="3675"/>
              </a:lnSpc>
            </a:pPr>
            <a:endParaRPr lang="en-US" sz="2100">
              <a:solidFill>
                <a:srgbClr val="1B1B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5613563" y="8285571"/>
            <a:ext cx="1197908" cy="1101302"/>
          </a:xfrm>
          <a:custGeom>
            <a:avLst/>
            <a:gdLst/>
            <a:ahLst/>
            <a:cxnLst/>
            <a:rect l="l" t="t" r="r" b="b"/>
            <a:pathLst>
              <a:path w="1197908" h="1101302">
                <a:moveTo>
                  <a:pt x="0" y="0"/>
                </a:moveTo>
                <a:lnTo>
                  <a:pt x="1197908" y="0"/>
                </a:lnTo>
                <a:lnTo>
                  <a:pt x="1197908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C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05761" y="1625101"/>
            <a:ext cx="5832761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Lab Results </a:t>
            </a:r>
          </a:p>
        </p:txBody>
      </p:sp>
      <p:sp>
        <p:nvSpPr>
          <p:cNvPr id="3" name="AutoShape 3"/>
          <p:cNvSpPr/>
          <p:nvPr/>
        </p:nvSpPr>
        <p:spPr>
          <a:xfrm>
            <a:off x="8122547" y="2300098"/>
            <a:ext cx="378017" cy="0"/>
          </a:xfrm>
          <a:prstGeom prst="line">
            <a:avLst/>
          </a:prstGeom>
          <a:ln w="95250" cap="rnd">
            <a:solidFill>
              <a:srgbClr val="479F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8691355" y="2290573"/>
            <a:ext cx="1220150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5454424" y="1491751"/>
            <a:ext cx="277095" cy="2770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875020" y="1491751"/>
            <a:ext cx="277095" cy="2770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95617" y="1491751"/>
            <a:ext cx="277095" cy="27709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33045" y="3137725"/>
            <a:ext cx="13798474" cy="408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3633"/>
              </a:lnSpc>
              <a:buFont typeface="Arial"/>
              <a:buChar char="•"/>
            </a:pPr>
            <a:r>
              <a:rPr lang="en-US" sz="2100" b="1">
                <a:solidFill>
                  <a:srgbClr val="F8F8F8"/>
                </a:solidFill>
                <a:latin typeface="Roboto Bold"/>
                <a:ea typeface="Roboto Bold"/>
                <a:cs typeface="Roboto Bold"/>
                <a:sym typeface="Roboto Bold"/>
              </a:rPr>
              <a:t>Web Filtering:</a:t>
            </a:r>
            <a:r>
              <a:rPr lang="en-US" sz="2100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</a:rPr>
              <a:t> Websites categorized as Malicious Websites (e.g., </a:t>
            </a:r>
            <a:r>
              <a:rPr lang="en-US" sz="2100" u="sng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  <a:hlinkClick r:id="rId2" tooltip="http://www.bing.com"/>
              </a:rPr>
              <a:t>www.bing.com</a:t>
            </a:r>
            <a:r>
              <a:rPr lang="en-US" sz="2100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</a:rPr>
              <a:t>) were successfully blocked, and allowed sites were accessible.</a:t>
            </a:r>
          </a:p>
          <a:p>
            <a:pPr marL="453390" lvl="1" indent="-226695" algn="just">
              <a:lnSpc>
                <a:spcPts val="3633"/>
              </a:lnSpc>
              <a:buFont typeface="Arial"/>
              <a:buChar char="•"/>
            </a:pPr>
            <a:r>
              <a:rPr lang="en-US" sz="2100" b="1">
                <a:solidFill>
                  <a:srgbClr val="F8F8F8"/>
                </a:solidFill>
                <a:latin typeface="Roboto Bold"/>
                <a:ea typeface="Roboto Bold"/>
                <a:cs typeface="Roboto Bold"/>
                <a:sym typeface="Roboto Bold"/>
              </a:rPr>
              <a:t>Authentication Action: </a:t>
            </a:r>
            <a:r>
              <a:rPr lang="en-US" sz="2100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</a:rPr>
              <a:t>Users were prompted for authentication on blocked sites and granted access after successful login.</a:t>
            </a:r>
          </a:p>
          <a:p>
            <a:pPr marL="453390" lvl="1" indent="-226695" algn="just">
              <a:lnSpc>
                <a:spcPts val="3633"/>
              </a:lnSpc>
              <a:buFont typeface="Arial"/>
              <a:buChar char="•"/>
            </a:pPr>
            <a:r>
              <a:rPr lang="en-US" sz="2100" b="1">
                <a:solidFill>
                  <a:srgbClr val="F8F8F8"/>
                </a:solidFill>
                <a:latin typeface="Roboto Bold"/>
                <a:ea typeface="Roboto Bold"/>
                <a:cs typeface="Roboto Bold"/>
                <a:sym typeface="Roboto Bold"/>
              </a:rPr>
              <a:t>Logs:</a:t>
            </a:r>
            <a:r>
              <a:rPr lang="en-US" sz="2100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</a:rPr>
              <a:t> Logs showed correct actions, with blocked sites marked as blocked and authenticated sites as passthrough.</a:t>
            </a:r>
          </a:p>
          <a:p>
            <a:pPr marL="453390" lvl="1" indent="-226695" algn="just">
              <a:lnSpc>
                <a:spcPts val="3633"/>
              </a:lnSpc>
              <a:buFont typeface="Arial"/>
              <a:buChar char="•"/>
            </a:pPr>
            <a:r>
              <a:rPr lang="en-US" sz="2100" b="1">
                <a:solidFill>
                  <a:srgbClr val="F8F8F8"/>
                </a:solidFill>
                <a:latin typeface="Roboto Bold"/>
                <a:ea typeface="Roboto Bold"/>
                <a:cs typeface="Roboto Bold"/>
                <a:sym typeface="Roboto Bold"/>
              </a:rPr>
              <a:t>Override Testing: </a:t>
            </a:r>
            <a:r>
              <a:rPr lang="en-US" sz="2100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</a:rPr>
              <a:t>The category override for </a:t>
            </a:r>
            <a:r>
              <a:rPr lang="en-US" sz="2100" u="sng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  <a:hlinkClick r:id="rId2" tooltip="http://www.bing.com"/>
              </a:rPr>
              <a:t>www.bing.com</a:t>
            </a:r>
            <a:r>
              <a:rPr lang="en-US" sz="2100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</a:rPr>
              <a:t> was applied and worked as expected.</a:t>
            </a:r>
          </a:p>
          <a:p>
            <a:pPr marL="453390" lvl="1" indent="-226695" algn="just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</a:rPr>
              <a:t>Performance: No delays or performance issues were observed during the filtering and authentication process.</a:t>
            </a:r>
          </a:p>
          <a:p>
            <a:pPr algn="just">
              <a:lnSpc>
                <a:spcPts val="3633"/>
              </a:lnSpc>
            </a:pPr>
            <a:endParaRPr lang="en-US" sz="2100">
              <a:solidFill>
                <a:srgbClr val="F8F8F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0625" y="1537235"/>
            <a:ext cx="5235919" cy="7376612"/>
            <a:chOff x="0" y="0"/>
            <a:chExt cx="45072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5960" cy="6350000"/>
            </a:xfrm>
            <a:custGeom>
              <a:avLst/>
              <a:gdLst/>
              <a:ahLst/>
              <a:cxnLst/>
              <a:rect l="l" t="t" r="r" b="b"/>
              <a:pathLst>
                <a:path w="4505960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88458" r="-8845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160555" y="6642597"/>
            <a:ext cx="7137676" cy="913732"/>
            <a:chOff x="0" y="0"/>
            <a:chExt cx="1879882" cy="2406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79882" cy="240654"/>
            </a:xfrm>
            <a:custGeom>
              <a:avLst/>
              <a:gdLst/>
              <a:ahLst/>
              <a:cxnLst/>
              <a:rect l="l" t="t" r="r" b="b"/>
              <a:pathLst>
                <a:path w="1879882" h="240654">
                  <a:moveTo>
                    <a:pt x="27116" y="0"/>
                  </a:moveTo>
                  <a:lnTo>
                    <a:pt x="1852765" y="0"/>
                  </a:lnTo>
                  <a:cubicBezTo>
                    <a:pt x="1859957" y="0"/>
                    <a:pt x="1866854" y="2857"/>
                    <a:pt x="1871940" y="7942"/>
                  </a:cubicBezTo>
                  <a:cubicBezTo>
                    <a:pt x="1877025" y="13028"/>
                    <a:pt x="1879882" y="19925"/>
                    <a:pt x="1879882" y="27116"/>
                  </a:cubicBezTo>
                  <a:lnTo>
                    <a:pt x="1879882" y="213537"/>
                  </a:lnTo>
                  <a:cubicBezTo>
                    <a:pt x="1879882" y="220729"/>
                    <a:pt x="1877025" y="227626"/>
                    <a:pt x="1871940" y="232712"/>
                  </a:cubicBezTo>
                  <a:cubicBezTo>
                    <a:pt x="1866854" y="237797"/>
                    <a:pt x="1859957" y="240654"/>
                    <a:pt x="1852765" y="240654"/>
                  </a:cubicBezTo>
                  <a:lnTo>
                    <a:pt x="27116" y="240654"/>
                  </a:lnTo>
                  <a:cubicBezTo>
                    <a:pt x="19925" y="240654"/>
                    <a:pt x="13028" y="237797"/>
                    <a:pt x="7942" y="232712"/>
                  </a:cubicBezTo>
                  <a:cubicBezTo>
                    <a:pt x="2857" y="227626"/>
                    <a:pt x="0" y="220729"/>
                    <a:pt x="0" y="213537"/>
                  </a:cubicBezTo>
                  <a:lnTo>
                    <a:pt x="0" y="27116"/>
                  </a:lnTo>
                  <a:cubicBezTo>
                    <a:pt x="0" y="19925"/>
                    <a:pt x="2857" y="13028"/>
                    <a:pt x="7942" y="7942"/>
                  </a:cubicBezTo>
                  <a:cubicBezTo>
                    <a:pt x="13028" y="2857"/>
                    <a:pt x="19925" y="0"/>
                    <a:pt x="271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34C8F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1879882" cy="212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390177" y="6825116"/>
            <a:ext cx="548694" cy="548694"/>
          </a:xfrm>
          <a:custGeom>
            <a:avLst/>
            <a:gdLst/>
            <a:ahLst/>
            <a:cxnLst/>
            <a:rect l="l" t="t" r="r" b="b"/>
            <a:pathLst>
              <a:path w="548694" h="548694">
                <a:moveTo>
                  <a:pt x="0" y="0"/>
                </a:moveTo>
                <a:lnTo>
                  <a:pt x="548694" y="0"/>
                </a:lnTo>
                <a:lnTo>
                  <a:pt x="548694" y="548694"/>
                </a:lnTo>
                <a:lnTo>
                  <a:pt x="0" y="548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61589" y="5424064"/>
            <a:ext cx="7137676" cy="913732"/>
            <a:chOff x="0" y="0"/>
            <a:chExt cx="1879882" cy="2406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79882" cy="240654"/>
            </a:xfrm>
            <a:custGeom>
              <a:avLst/>
              <a:gdLst/>
              <a:ahLst/>
              <a:cxnLst/>
              <a:rect l="l" t="t" r="r" b="b"/>
              <a:pathLst>
                <a:path w="1879882" h="240654">
                  <a:moveTo>
                    <a:pt x="27116" y="0"/>
                  </a:moveTo>
                  <a:lnTo>
                    <a:pt x="1852765" y="0"/>
                  </a:lnTo>
                  <a:cubicBezTo>
                    <a:pt x="1859957" y="0"/>
                    <a:pt x="1866854" y="2857"/>
                    <a:pt x="1871940" y="7942"/>
                  </a:cubicBezTo>
                  <a:cubicBezTo>
                    <a:pt x="1877025" y="13028"/>
                    <a:pt x="1879882" y="19925"/>
                    <a:pt x="1879882" y="27116"/>
                  </a:cubicBezTo>
                  <a:lnTo>
                    <a:pt x="1879882" y="213537"/>
                  </a:lnTo>
                  <a:cubicBezTo>
                    <a:pt x="1879882" y="220729"/>
                    <a:pt x="1877025" y="227626"/>
                    <a:pt x="1871940" y="232712"/>
                  </a:cubicBezTo>
                  <a:cubicBezTo>
                    <a:pt x="1866854" y="237797"/>
                    <a:pt x="1859957" y="240654"/>
                    <a:pt x="1852765" y="240654"/>
                  </a:cubicBezTo>
                  <a:lnTo>
                    <a:pt x="27116" y="240654"/>
                  </a:lnTo>
                  <a:cubicBezTo>
                    <a:pt x="19925" y="240654"/>
                    <a:pt x="13028" y="237797"/>
                    <a:pt x="7942" y="232712"/>
                  </a:cubicBezTo>
                  <a:cubicBezTo>
                    <a:pt x="2857" y="227626"/>
                    <a:pt x="0" y="220729"/>
                    <a:pt x="0" y="213537"/>
                  </a:cubicBezTo>
                  <a:lnTo>
                    <a:pt x="0" y="27116"/>
                  </a:lnTo>
                  <a:cubicBezTo>
                    <a:pt x="0" y="19925"/>
                    <a:pt x="2857" y="13028"/>
                    <a:pt x="7942" y="7942"/>
                  </a:cubicBezTo>
                  <a:cubicBezTo>
                    <a:pt x="13028" y="2857"/>
                    <a:pt x="19925" y="0"/>
                    <a:pt x="271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34C8F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879882" cy="212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378747" y="5627719"/>
            <a:ext cx="548694" cy="548694"/>
          </a:xfrm>
          <a:custGeom>
            <a:avLst/>
            <a:gdLst/>
            <a:ahLst/>
            <a:cxnLst/>
            <a:rect l="l" t="t" r="r" b="b"/>
            <a:pathLst>
              <a:path w="548694" h="548694">
                <a:moveTo>
                  <a:pt x="0" y="0"/>
                </a:moveTo>
                <a:lnTo>
                  <a:pt x="548694" y="0"/>
                </a:lnTo>
                <a:lnTo>
                  <a:pt x="548694" y="548694"/>
                </a:lnTo>
                <a:lnTo>
                  <a:pt x="0" y="548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160555" y="4205532"/>
            <a:ext cx="7137676" cy="913732"/>
            <a:chOff x="0" y="0"/>
            <a:chExt cx="1879882" cy="2406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79882" cy="240654"/>
            </a:xfrm>
            <a:custGeom>
              <a:avLst/>
              <a:gdLst/>
              <a:ahLst/>
              <a:cxnLst/>
              <a:rect l="l" t="t" r="r" b="b"/>
              <a:pathLst>
                <a:path w="1879882" h="240654">
                  <a:moveTo>
                    <a:pt x="27116" y="0"/>
                  </a:moveTo>
                  <a:lnTo>
                    <a:pt x="1852765" y="0"/>
                  </a:lnTo>
                  <a:cubicBezTo>
                    <a:pt x="1859957" y="0"/>
                    <a:pt x="1866854" y="2857"/>
                    <a:pt x="1871940" y="7942"/>
                  </a:cubicBezTo>
                  <a:cubicBezTo>
                    <a:pt x="1877025" y="13028"/>
                    <a:pt x="1879882" y="19925"/>
                    <a:pt x="1879882" y="27116"/>
                  </a:cubicBezTo>
                  <a:lnTo>
                    <a:pt x="1879882" y="213537"/>
                  </a:lnTo>
                  <a:cubicBezTo>
                    <a:pt x="1879882" y="220729"/>
                    <a:pt x="1877025" y="227626"/>
                    <a:pt x="1871940" y="232712"/>
                  </a:cubicBezTo>
                  <a:cubicBezTo>
                    <a:pt x="1866854" y="237797"/>
                    <a:pt x="1859957" y="240654"/>
                    <a:pt x="1852765" y="240654"/>
                  </a:cubicBezTo>
                  <a:lnTo>
                    <a:pt x="27116" y="240654"/>
                  </a:lnTo>
                  <a:cubicBezTo>
                    <a:pt x="19925" y="240654"/>
                    <a:pt x="13028" y="237797"/>
                    <a:pt x="7942" y="232712"/>
                  </a:cubicBezTo>
                  <a:cubicBezTo>
                    <a:pt x="2857" y="227626"/>
                    <a:pt x="0" y="220729"/>
                    <a:pt x="0" y="213537"/>
                  </a:cubicBezTo>
                  <a:lnTo>
                    <a:pt x="0" y="27116"/>
                  </a:lnTo>
                  <a:cubicBezTo>
                    <a:pt x="0" y="19925"/>
                    <a:pt x="2857" y="13028"/>
                    <a:pt x="7942" y="7942"/>
                  </a:cubicBezTo>
                  <a:cubicBezTo>
                    <a:pt x="13028" y="2857"/>
                    <a:pt x="19925" y="0"/>
                    <a:pt x="271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34C8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879882" cy="212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390177" y="4388051"/>
            <a:ext cx="548694" cy="548694"/>
          </a:xfrm>
          <a:custGeom>
            <a:avLst/>
            <a:gdLst/>
            <a:ahLst/>
            <a:cxnLst/>
            <a:rect l="l" t="t" r="r" b="b"/>
            <a:pathLst>
              <a:path w="548694" h="548694">
                <a:moveTo>
                  <a:pt x="0" y="0"/>
                </a:moveTo>
                <a:lnTo>
                  <a:pt x="548694" y="0"/>
                </a:lnTo>
                <a:lnTo>
                  <a:pt x="548694" y="548694"/>
                </a:lnTo>
                <a:lnTo>
                  <a:pt x="0" y="548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2160555" y="2991586"/>
            <a:ext cx="7137676" cy="913732"/>
            <a:chOff x="0" y="0"/>
            <a:chExt cx="1879882" cy="24065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79882" cy="240654"/>
            </a:xfrm>
            <a:custGeom>
              <a:avLst/>
              <a:gdLst/>
              <a:ahLst/>
              <a:cxnLst/>
              <a:rect l="l" t="t" r="r" b="b"/>
              <a:pathLst>
                <a:path w="1879882" h="240654">
                  <a:moveTo>
                    <a:pt x="27116" y="0"/>
                  </a:moveTo>
                  <a:lnTo>
                    <a:pt x="1852765" y="0"/>
                  </a:lnTo>
                  <a:cubicBezTo>
                    <a:pt x="1859957" y="0"/>
                    <a:pt x="1866854" y="2857"/>
                    <a:pt x="1871940" y="7942"/>
                  </a:cubicBezTo>
                  <a:cubicBezTo>
                    <a:pt x="1877025" y="13028"/>
                    <a:pt x="1879882" y="19925"/>
                    <a:pt x="1879882" y="27116"/>
                  </a:cubicBezTo>
                  <a:lnTo>
                    <a:pt x="1879882" y="213537"/>
                  </a:lnTo>
                  <a:cubicBezTo>
                    <a:pt x="1879882" y="220729"/>
                    <a:pt x="1877025" y="227626"/>
                    <a:pt x="1871940" y="232712"/>
                  </a:cubicBezTo>
                  <a:cubicBezTo>
                    <a:pt x="1866854" y="237797"/>
                    <a:pt x="1859957" y="240654"/>
                    <a:pt x="1852765" y="240654"/>
                  </a:cubicBezTo>
                  <a:lnTo>
                    <a:pt x="27116" y="240654"/>
                  </a:lnTo>
                  <a:cubicBezTo>
                    <a:pt x="19925" y="240654"/>
                    <a:pt x="13028" y="237797"/>
                    <a:pt x="7942" y="232712"/>
                  </a:cubicBezTo>
                  <a:cubicBezTo>
                    <a:pt x="2857" y="227626"/>
                    <a:pt x="0" y="220729"/>
                    <a:pt x="0" y="213537"/>
                  </a:cubicBezTo>
                  <a:lnTo>
                    <a:pt x="0" y="27116"/>
                  </a:lnTo>
                  <a:cubicBezTo>
                    <a:pt x="0" y="19925"/>
                    <a:pt x="2857" y="13028"/>
                    <a:pt x="7942" y="7942"/>
                  </a:cubicBezTo>
                  <a:cubicBezTo>
                    <a:pt x="13028" y="2857"/>
                    <a:pt x="19925" y="0"/>
                    <a:pt x="271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34C8F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28575"/>
              <a:ext cx="1879882" cy="212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2390177" y="3174105"/>
            <a:ext cx="548694" cy="548694"/>
          </a:xfrm>
          <a:custGeom>
            <a:avLst/>
            <a:gdLst/>
            <a:ahLst/>
            <a:cxnLst/>
            <a:rect l="l" t="t" r="r" b="b"/>
            <a:pathLst>
              <a:path w="548694" h="548694">
                <a:moveTo>
                  <a:pt x="0" y="0"/>
                </a:moveTo>
                <a:lnTo>
                  <a:pt x="548694" y="0"/>
                </a:lnTo>
                <a:lnTo>
                  <a:pt x="548694" y="548694"/>
                </a:lnTo>
                <a:lnTo>
                  <a:pt x="0" y="548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20"/>
          <p:cNvSpPr/>
          <p:nvPr/>
        </p:nvSpPr>
        <p:spPr>
          <a:xfrm flipV="1">
            <a:off x="2161456" y="3448452"/>
            <a:ext cx="0" cy="3651011"/>
          </a:xfrm>
          <a:prstGeom prst="line">
            <a:avLst/>
          </a:prstGeom>
          <a:ln w="28575" cap="rnd">
            <a:solidFill>
              <a:srgbClr val="434C8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955595" y="4662398"/>
            <a:ext cx="205861" cy="0"/>
          </a:xfrm>
          <a:prstGeom prst="line">
            <a:avLst/>
          </a:prstGeom>
          <a:ln w="28575" cap="flat">
            <a:solidFill>
              <a:srgbClr val="434C8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944165" y="5880930"/>
            <a:ext cx="205861" cy="0"/>
          </a:xfrm>
          <a:prstGeom prst="line">
            <a:avLst/>
          </a:prstGeom>
          <a:ln w="28575" cap="flat">
            <a:solidFill>
              <a:srgbClr val="434C8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10150248" y="6410564"/>
            <a:ext cx="2122234" cy="2122234"/>
          </a:xfrm>
          <a:custGeom>
            <a:avLst/>
            <a:gdLst/>
            <a:ahLst/>
            <a:cxnLst/>
            <a:rect l="l" t="t" r="r" b="b"/>
            <a:pathLst>
              <a:path w="2122234" h="2122234">
                <a:moveTo>
                  <a:pt x="0" y="0"/>
                </a:moveTo>
                <a:lnTo>
                  <a:pt x="2122234" y="0"/>
                </a:lnTo>
                <a:lnTo>
                  <a:pt x="2122234" y="2122234"/>
                </a:lnTo>
                <a:lnTo>
                  <a:pt x="0" y="2122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 rot="-5400000">
            <a:off x="15993800" y="2324525"/>
            <a:ext cx="277095" cy="27709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5993800" y="1903929"/>
            <a:ext cx="277095" cy="277095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5400000">
            <a:off x="15993800" y="1483332"/>
            <a:ext cx="277095" cy="277095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734828" y="8707649"/>
            <a:ext cx="1197908" cy="1101302"/>
          </a:xfrm>
          <a:custGeom>
            <a:avLst/>
            <a:gdLst/>
            <a:ahLst/>
            <a:cxnLst/>
            <a:rect l="l" t="t" r="r" b="b"/>
            <a:pathLst>
              <a:path w="1197908" h="1101302">
                <a:moveTo>
                  <a:pt x="0" y="0"/>
                </a:moveTo>
                <a:lnTo>
                  <a:pt x="1197907" y="0"/>
                </a:lnTo>
                <a:lnTo>
                  <a:pt x="1197907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932735" y="1474231"/>
            <a:ext cx="6982544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Objective of the lab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333369" y="6968018"/>
            <a:ext cx="4739504" cy="29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1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Read and interpret web filter log entries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321939" y="5770621"/>
            <a:ext cx="4380956" cy="29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1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Troubleshoot the web filter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333369" y="4530953"/>
            <a:ext cx="4369526" cy="29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1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FortiGuard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333369" y="3317007"/>
            <a:ext cx="6145419" cy="109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1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Apply FortiGuard category-based web filtering.</a:t>
            </a:r>
          </a:p>
          <a:p>
            <a:pPr algn="l">
              <a:lnSpc>
                <a:spcPts val="2100"/>
              </a:lnSpc>
            </a:pPr>
            <a:endParaRPr lang="en-US" sz="2100" b="1">
              <a:solidFill>
                <a:srgbClr val="479F80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algn="l">
              <a:lnSpc>
                <a:spcPts val="2100"/>
              </a:lnSpc>
            </a:pPr>
            <a:endParaRPr lang="en-US" sz="2100" b="1">
              <a:solidFill>
                <a:srgbClr val="479F80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algn="l">
              <a:lnSpc>
                <a:spcPts val="2100"/>
              </a:lnSpc>
            </a:pPr>
            <a:endParaRPr lang="en-US" sz="2100" b="1">
              <a:solidFill>
                <a:srgbClr val="479F80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92529" y="2541603"/>
            <a:ext cx="12861894" cy="6430947"/>
          </a:xfrm>
          <a:custGeom>
            <a:avLst/>
            <a:gdLst/>
            <a:ahLst/>
            <a:cxnLst/>
            <a:rect l="l" t="t" r="r" b="b"/>
            <a:pathLst>
              <a:path w="12861894" h="6430947">
                <a:moveTo>
                  <a:pt x="0" y="0"/>
                </a:moveTo>
                <a:lnTo>
                  <a:pt x="12861895" y="0"/>
                </a:lnTo>
                <a:lnTo>
                  <a:pt x="12861895" y="6430947"/>
                </a:lnTo>
                <a:lnTo>
                  <a:pt x="0" y="6430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68982" y="1163456"/>
            <a:ext cx="6252150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Network Topology</a:t>
            </a:r>
          </a:p>
        </p:txBody>
      </p:sp>
      <p:sp>
        <p:nvSpPr>
          <p:cNvPr id="4" name="Freeform 4"/>
          <p:cNvSpPr/>
          <p:nvPr/>
        </p:nvSpPr>
        <p:spPr>
          <a:xfrm>
            <a:off x="15335715" y="8421899"/>
            <a:ext cx="1197908" cy="1101302"/>
          </a:xfrm>
          <a:custGeom>
            <a:avLst/>
            <a:gdLst/>
            <a:ahLst/>
            <a:cxnLst/>
            <a:rect l="l" t="t" r="r" b="b"/>
            <a:pathLst>
              <a:path w="1197908" h="1101302">
                <a:moveTo>
                  <a:pt x="0" y="0"/>
                </a:moveTo>
                <a:lnTo>
                  <a:pt x="1197907" y="0"/>
                </a:lnTo>
                <a:lnTo>
                  <a:pt x="1197907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236977" y="1765381"/>
            <a:ext cx="277095" cy="2770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657574" y="1765381"/>
            <a:ext cx="277095" cy="2770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078170" y="1765381"/>
            <a:ext cx="277095" cy="27709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236977" y="1378981"/>
            <a:ext cx="277095" cy="27709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657574" y="1378981"/>
            <a:ext cx="277095" cy="27709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078170" y="1378981"/>
            <a:ext cx="277095" cy="27709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98888" y="1452185"/>
            <a:ext cx="2122234" cy="2122234"/>
          </a:xfrm>
          <a:custGeom>
            <a:avLst/>
            <a:gdLst/>
            <a:ahLst/>
            <a:cxnLst/>
            <a:rect l="l" t="t" r="r" b="b"/>
            <a:pathLst>
              <a:path w="2122234" h="2122234">
                <a:moveTo>
                  <a:pt x="0" y="0"/>
                </a:moveTo>
                <a:lnTo>
                  <a:pt x="2122234" y="0"/>
                </a:lnTo>
                <a:lnTo>
                  <a:pt x="2122234" y="2122234"/>
                </a:lnTo>
                <a:lnTo>
                  <a:pt x="0" y="2122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02359" y="6588652"/>
            <a:ext cx="2122234" cy="2122234"/>
          </a:xfrm>
          <a:custGeom>
            <a:avLst/>
            <a:gdLst/>
            <a:ahLst/>
            <a:cxnLst/>
            <a:rect l="l" t="t" r="r" b="b"/>
            <a:pathLst>
              <a:path w="2122234" h="2122234">
                <a:moveTo>
                  <a:pt x="0" y="0"/>
                </a:moveTo>
                <a:lnTo>
                  <a:pt x="2122234" y="0"/>
                </a:lnTo>
                <a:lnTo>
                  <a:pt x="2122234" y="2122234"/>
                </a:lnTo>
                <a:lnTo>
                  <a:pt x="0" y="2122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119485" y="2085969"/>
            <a:ext cx="5235780" cy="6282816"/>
            <a:chOff x="0" y="0"/>
            <a:chExt cx="11062970" cy="132753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62970" cy="13275311"/>
            </a:xfrm>
            <a:custGeom>
              <a:avLst/>
              <a:gdLst/>
              <a:ahLst/>
              <a:cxnLst/>
              <a:rect l="l" t="t" r="r" b="b"/>
              <a:pathLst>
                <a:path w="11062970" h="13275311">
                  <a:moveTo>
                    <a:pt x="4413250" y="0"/>
                  </a:moveTo>
                  <a:lnTo>
                    <a:pt x="0" y="0"/>
                  </a:lnTo>
                  <a:lnTo>
                    <a:pt x="0" y="13275311"/>
                  </a:lnTo>
                  <a:lnTo>
                    <a:pt x="11062970" y="13275311"/>
                  </a:lnTo>
                  <a:lnTo>
                    <a:pt x="11062970" y="6649720"/>
                  </a:lnTo>
                  <a:cubicBezTo>
                    <a:pt x="11062970" y="2976880"/>
                    <a:pt x="8086090" y="0"/>
                    <a:pt x="4413250" y="0"/>
                  </a:cubicBezTo>
                  <a:close/>
                </a:path>
              </a:pathLst>
            </a:custGeom>
            <a:blipFill>
              <a:blip r:embed="rId4"/>
              <a:stretch>
                <a:fillRect l="-73977" t="-5389" r="-81320" b="-142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560341" y="7372675"/>
            <a:ext cx="277095" cy="27709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80937" y="7372675"/>
            <a:ext cx="277095" cy="27709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401534" y="7372675"/>
            <a:ext cx="277095" cy="27709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6212517" y="1526825"/>
            <a:ext cx="277095" cy="27709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6212517" y="1947422"/>
            <a:ext cx="277095" cy="27709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15763476" y="1526825"/>
            <a:ext cx="277095" cy="27709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5400000">
            <a:off x="15763476" y="1947422"/>
            <a:ext cx="277095" cy="27709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932735" y="1472796"/>
            <a:ext cx="6982544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Components used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32735" y="2577005"/>
            <a:ext cx="6982544" cy="696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675"/>
              </a:lnSpc>
              <a:buFont typeface="Arial"/>
              <a:buChar char="•"/>
            </a:pP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FortiGate: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Next-gen firewall providing network security with features like intrusion prevention, VPN, and web filtering.</a:t>
            </a:r>
          </a:p>
          <a:p>
            <a:pPr marL="453390" lvl="1" indent="-226695" algn="l">
              <a:lnSpc>
                <a:spcPts val="3675"/>
              </a:lnSpc>
              <a:buFont typeface="Arial"/>
              <a:buChar char="•"/>
            </a:pP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FortiAnalyzer: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Centralized logging and reporting solution for analyzing network traffic and security events.</a:t>
            </a:r>
          </a:p>
          <a:p>
            <a:pPr marL="453390" lvl="1" indent="-226695" algn="just">
              <a:lnSpc>
                <a:spcPts val="3675"/>
              </a:lnSpc>
              <a:buFont typeface="Arial"/>
              <a:buChar char="•"/>
            </a:pP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FortiManager: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Centralized management platform for Fortinet devices, offering configuration and policy management.</a:t>
            </a:r>
          </a:p>
          <a:p>
            <a:pPr marL="453390" lvl="1" indent="-226695" algn="l">
              <a:lnSpc>
                <a:spcPts val="3675"/>
              </a:lnSpc>
              <a:buFont typeface="Arial"/>
              <a:buChar char="•"/>
            </a:pP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Forti Authenticator: 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is a solution for secure user authentication, offering MFA, SSO, and RADIUS support. It integrates with Fortinet products to manage and control network access.</a:t>
            </a:r>
          </a:p>
          <a:p>
            <a:pPr algn="l">
              <a:lnSpc>
                <a:spcPts val="3675"/>
              </a:lnSpc>
            </a:pPr>
            <a:endParaRPr lang="en-US" sz="2100">
              <a:solidFill>
                <a:srgbClr val="1B1B1B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3675"/>
              </a:lnSpc>
            </a:pPr>
            <a:endParaRPr lang="en-US" sz="2100">
              <a:solidFill>
                <a:srgbClr val="1B1B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981075" y="8710886"/>
            <a:ext cx="1197908" cy="1101302"/>
          </a:xfrm>
          <a:custGeom>
            <a:avLst/>
            <a:gdLst/>
            <a:ahLst/>
            <a:cxnLst/>
            <a:rect l="l" t="t" r="r" b="b"/>
            <a:pathLst>
              <a:path w="1197908" h="1101302">
                <a:moveTo>
                  <a:pt x="0" y="0"/>
                </a:moveTo>
                <a:lnTo>
                  <a:pt x="1197908" y="0"/>
                </a:lnTo>
                <a:lnTo>
                  <a:pt x="1197908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37066" y="1205373"/>
            <a:ext cx="2122234" cy="2122234"/>
          </a:xfrm>
          <a:custGeom>
            <a:avLst/>
            <a:gdLst/>
            <a:ahLst/>
            <a:cxnLst/>
            <a:rect l="l" t="t" r="r" b="b"/>
            <a:pathLst>
              <a:path w="2122234" h="2122234">
                <a:moveTo>
                  <a:pt x="0" y="0"/>
                </a:moveTo>
                <a:lnTo>
                  <a:pt x="2122234" y="0"/>
                </a:lnTo>
                <a:lnTo>
                  <a:pt x="2122234" y="2122234"/>
                </a:lnTo>
                <a:lnTo>
                  <a:pt x="0" y="2122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68997" y="2143870"/>
            <a:ext cx="6790303" cy="6321773"/>
            <a:chOff x="0" y="0"/>
            <a:chExt cx="6350000" cy="5911850"/>
          </a:xfrm>
        </p:grpSpPr>
        <p:sp>
          <p:nvSpPr>
            <p:cNvPr id="4" name="Freeform 4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/>
              <a:stretch>
                <a:fillRect l="-523" r="-39248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488195" y="6017629"/>
            <a:ext cx="2122234" cy="2122234"/>
          </a:xfrm>
          <a:custGeom>
            <a:avLst/>
            <a:gdLst/>
            <a:ahLst/>
            <a:cxnLst/>
            <a:rect l="l" t="t" r="r" b="b"/>
            <a:pathLst>
              <a:path w="2122234" h="2122234">
                <a:moveTo>
                  <a:pt x="0" y="0"/>
                </a:moveTo>
                <a:lnTo>
                  <a:pt x="2122234" y="0"/>
                </a:lnTo>
                <a:lnTo>
                  <a:pt x="2122234" y="2122234"/>
                </a:lnTo>
                <a:lnTo>
                  <a:pt x="0" y="2122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793317" y="1331761"/>
            <a:ext cx="277095" cy="27709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32735" y="8598049"/>
            <a:ext cx="4299220" cy="29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1" spc="210">
                <a:solidFill>
                  <a:srgbClr val="434C8F"/>
                </a:solidFill>
                <a:latin typeface="Roboto Bold"/>
                <a:ea typeface="Roboto Bold"/>
                <a:cs typeface="Roboto Bold"/>
                <a:sym typeface="Roboto Bold"/>
              </a:rPr>
              <a:t>www.depi.gov.eg</a:t>
            </a:r>
          </a:p>
        </p:txBody>
      </p:sp>
      <p:sp>
        <p:nvSpPr>
          <p:cNvPr id="10" name="AutoShape 10"/>
          <p:cNvSpPr/>
          <p:nvPr/>
        </p:nvSpPr>
        <p:spPr>
          <a:xfrm>
            <a:off x="4608756" y="8791584"/>
            <a:ext cx="378017" cy="0"/>
          </a:xfrm>
          <a:prstGeom prst="line">
            <a:avLst/>
          </a:prstGeom>
          <a:ln w="95250" cap="rnd">
            <a:solidFill>
              <a:srgbClr val="479F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5177564" y="8782059"/>
            <a:ext cx="852023" cy="0"/>
          </a:xfrm>
          <a:prstGeom prst="line">
            <a:avLst/>
          </a:prstGeom>
          <a:ln w="95250" cap="rnd">
            <a:solidFill>
              <a:srgbClr val="434C8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0213914" y="1331761"/>
            <a:ext cx="277095" cy="27709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34510" y="1331761"/>
            <a:ext cx="277095" cy="27709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8700" y="8410855"/>
            <a:ext cx="637218" cy="637218"/>
          </a:xfrm>
          <a:custGeom>
            <a:avLst/>
            <a:gdLst/>
            <a:ahLst/>
            <a:cxnLst/>
            <a:rect l="l" t="t" r="r" b="b"/>
            <a:pathLst>
              <a:path w="637218" h="637218">
                <a:moveTo>
                  <a:pt x="0" y="0"/>
                </a:moveTo>
                <a:lnTo>
                  <a:pt x="637218" y="0"/>
                </a:lnTo>
                <a:lnTo>
                  <a:pt x="637218" y="637219"/>
                </a:lnTo>
                <a:lnTo>
                  <a:pt x="0" y="63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 rot="5400000">
            <a:off x="16212517" y="8336160"/>
            <a:ext cx="277095" cy="27709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16212517" y="8756757"/>
            <a:ext cx="277095" cy="27709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5400000">
            <a:off x="15763476" y="8336160"/>
            <a:ext cx="277095" cy="27709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5400000">
            <a:off x="15763476" y="8756757"/>
            <a:ext cx="277095" cy="277095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028700" y="1331761"/>
            <a:ext cx="1197908" cy="1101302"/>
          </a:xfrm>
          <a:custGeom>
            <a:avLst/>
            <a:gdLst/>
            <a:ahLst/>
            <a:cxnLst/>
            <a:rect l="l" t="t" r="r" b="b"/>
            <a:pathLst>
              <a:path w="1197908" h="1101302">
                <a:moveTo>
                  <a:pt x="0" y="0"/>
                </a:moveTo>
                <a:lnTo>
                  <a:pt x="1197908" y="0"/>
                </a:lnTo>
                <a:lnTo>
                  <a:pt x="1197908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665918" y="6187949"/>
            <a:ext cx="2694823" cy="655788"/>
            <a:chOff x="0" y="0"/>
            <a:chExt cx="1670016" cy="406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670016" cy="406400"/>
            </a:xfrm>
            <a:custGeom>
              <a:avLst/>
              <a:gdLst/>
              <a:ahLst/>
              <a:cxnLst/>
              <a:rect l="l" t="t" r="r" b="b"/>
              <a:pathLst>
                <a:path w="1670016" h="406400">
                  <a:moveTo>
                    <a:pt x="1466816" y="0"/>
                  </a:moveTo>
                  <a:cubicBezTo>
                    <a:pt x="1579040" y="0"/>
                    <a:pt x="1670016" y="90976"/>
                    <a:pt x="1670016" y="203200"/>
                  </a:cubicBezTo>
                  <a:cubicBezTo>
                    <a:pt x="1670016" y="315424"/>
                    <a:pt x="1579040" y="406400"/>
                    <a:pt x="14668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28575"/>
              <a:ext cx="1670016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665918" y="6187949"/>
            <a:ext cx="2069367" cy="655788"/>
            <a:chOff x="0" y="0"/>
            <a:chExt cx="1282413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82413" cy="406400"/>
            </a:xfrm>
            <a:custGeom>
              <a:avLst/>
              <a:gdLst/>
              <a:ahLst/>
              <a:cxnLst/>
              <a:rect l="l" t="t" r="r" b="b"/>
              <a:pathLst>
                <a:path w="1282413" h="406400">
                  <a:moveTo>
                    <a:pt x="1079213" y="0"/>
                  </a:moveTo>
                  <a:cubicBezTo>
                    <a:pt x="1191437" y="0"/>
                    <a:pt x="1282413" y="90976"/>
                    <a:pt x="1282413" y="203200"/>
                  </a:cubicBezTo>
                  <a:cubicBezTo>
                    <a:pt x="1282413" y="315424"/>
                    <a:pt x="1191437" y="406400"/>
                    <a:pt x="10792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34C8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28575"/>
              <a:ext cx="1282413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3884157" y="6299522"/>
            <a:ext cx="289387" cy="432642"/>
          </a:xfrm>
          <a:custGeom>
            <a:avLst/>
            <a:gdLst/>
            <a:ahLst/>
            <a:cxnLst/>
            <a:rect l="l" t="t" r="r" b="b"/>
            <a:pathLst>
              <a:path w="289387" h="432642">
                <a:moveTo>
                  <a:pt x="0" y="0"/>
                </a:moveTo>
                <a:lnTo>
                  <a:pt x="289387" y="0"/>
                </a:lnTo>
                <a:lnTo>
                  <a:pt x="289387" y="432642"/>
                </a:lnTo>
                <a:lnTo>
                  <a:pt x="0" y="432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627654" y="4046220"/>
            <a:ext cx="3185351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Lab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287004" y="4046220"/>
            <a:ext cx="4465085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Steps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65918" y="5210175"/>
            <a:ext cx="6753823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Set up web filtering on FortiGate with FortiGuard categories and test authentication.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894639" y="6384428"/>
            <a:ext cx="2069367" cy="29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1" spc="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Start Slide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2894" y="918888"/>
            <a:ext cx="1421594" cy="2154420"/>
            <a:chOff x="0" y="0"/>
            <a:chExt cx="374412" cy="5674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412" cy="567419"/>
            </a:xfrm>
            <a:custGeom>
              <a:avLst/>
              <a:gdLst/>
              <a:ahLst/>
              <a:cxnLst/>
              <a:rect l="l" t="t" r="r" b="b"/>
              <a:pathLst>
                <a:path w="374412" h="567419">
                  <a:moveTo>
                    <a:pt x="0" y="0"/>
                  </a:moveTo>
                  <a:lnTo>
                    <a:pt x="374412" y="0"/>
                  </a:lnTo>
                  <a:lnTo>
                    <a:pt x="374412" y="567419"/>
                  </a:lnTo>
                  <a:lnTo>
                    <a:pt x="0" y="567419"/>
                  </a:ln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374412" cy="53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03360" y="6344905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9" y="0"/>
                </a:lnTo>
                <a:lnTo>
                  <a:pt x="881049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76271" y="5463857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9" y="0"/>
                </a:lnTo>
                <a:lnTo>
                  <a:pt x="881049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98894" y="7175609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8" y="0"/>
                </a:lnTo>
                <a:lnTo>
                  <a:pt x="881048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92903" y="8505825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9" y="0"/>
                </a:lnTo>
                <a:lnTo>
                  <a:pt x="881049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5400000">
            <a:off x="16212517" y="1298225"/>
            <a:ext cx="277095" cy="27709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6212517" y="1718822"/>
            <a:ext cx="277095" cy="27709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5763476" y="1298225"/>
            <a:ext cx="277095" cy="27709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5763476" y="1718822"/>
            <a:ext cx="277095" cy="27709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2843885" y="6690532"/>
            <a:ext cx="3395533" cy="970152"/>
          </a:xfrm>
          <a:custGeom>
            <a:avLst/>
            <a:gdLst/>
            <a:ahLst/>
            <a:cxnLst/>
            <a:rect l="l" t="t" r="r" b="b"/>
            <a:pathLst>
              <a:path w="3395533" h="970152">
                <a:moveTo>
                  <a:pt x="0" y="0"/>
                </a:moveTo>
                <a:lnTo>
                  <a:pt x="3395533" y="0"/>
                </a:lnTo>
                <a:lnTo>
                  <a:pt x="3395533" y="970153"/>
                </a:lnTo>
                <a:lnTo>
                  <a:pt x="0" y="970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434C8F"/>
            </a:solidFill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7416796" y="5809484"/>
            <a:ext cx="3334487" cy="3256160"/>
          </a:xfrm>
          <a:custGeom>
            <a:avLst/>
            <a:gdLst/>
            <a:ahLst/>
            <a:cxnLst/>
            <a:rect l="l" t="t" r="r" b="b"/>
            <a:pathLst>
              <a:path w="3334487" h="3256160">
                <a:moveTo>
                  <a:pt x="0" y="0"/>
                </a:moveTo>
                <a:lnTo>
                  <a:pt x="3334487" y="0"/>
                </a:lnTo>
                <a:lnTo>
                  <a:pt x="3334487" y="3256160"/>
                </a:lnTo>
                <a:lnTo>
                  <a:pt x="0" y="3256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434C8F"/>
            </a:solidFill>
            <a:prstDash val="solid"/>
            <a:miter/>
          </a:ln>
        </p:spPr>
      </p:sp>
      <p:sp>
        <p:nvSpPr>
          <p:cNvPr id="23" name="TextBox 23"/>
          <p:cNvSpPr txBox="1"/>
          <p:nvPr/>
        </p:nvSpPr>
        <p:spPr>
          <a:xfrm>
            <a:off x="1932735" y="1244196"/>
            <a:ext cx="6982544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Verify License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32735" y="2357183"/>
            <a:ext cx="10144705" cy="3630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Log in to the Local-FortiGate GUI with username             and password                    .</a:t>
            </a:r>
          </a:p>
          <a:p>
            <a:pPr marL="453390" lvl="1" indent="-226695" algn="just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On the Dashboard, locate the Licenses widget.</a:t>
            </a:r>
          </a:p>
          <a:p>
            <a:pPr marL="453390" lvl="1" indent="-226695" algn="just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Confirm that the Web Filtering service is licensed and active (green checkmark).</a:t>
            </a:r>
          </a:p>
          <a:p>
            <a:pPr marL="453390" lvl="1" indent="-226695" algn="just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If the status is Unavailable, navigate to System &gt; FortiGuard, and under the Filtering section:</a:t>
            </a:r>
          </a:p>
          <a:p>
            <a:pPr marL="906780" lvl="2" indent="-302260" algn="just">
              <a:lnSpc>
                <a:spcPts val="3633"/>
              </a:lnSpc>
              <a:buFont typeface="Arial"/>
              <a:buChar char="⚬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Click Test Connectivity to force an update.</a:t>
            </a:r>
          </a:p>
          <a:p>
            <a:pPr marL="906780" lvl="2" indent="-302260" algn="just">
              <a:lnSpc>
                <a:spcPts val="3633"/>
              </a:lnSpc>
              <a:buFont typeface="Arial"/>
              <a:buChar char="⚬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Click OK to confirm.</a:t>
            </a:r>
          </a:p>
          <a:p>
            <a:pPr algn="just">
              <a:lnSpc>
                <a:spcPts val="3633"/>
              </a:lnSpc>
            </a:pPr>
            <a:endParaRPr lang="en-US" sz="2100">
              <a:solidFill>
                <a:srgbClr val="1B1B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TextBox 25"/>
          <p:cNvSpPr txBox="1"/>
          <p:nvPr/>
        </p:nvSpPr>
        <p:spPr>
          <a:xfrm rot="-5400000">
            <a:off x="143279" y="1980118"/>
            <a:ext cx="1187364" cy="75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416796" y="2412272"/>
            <a:ext cx="2131293" cy="403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admin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192903" y="2412272"/>
            <a:ext cx="2131293" cy="403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password</a:t>
            </a:r>
          </a:p>
        </p:txBody>
      </p:sp>
      <p:sp>
        <p:nvSpPr>
          <p:cNvPr id="28" name="Freeform 28"/>
          <p:cNvSpPr/>
          <p:nvPr/>
        </p:nvSpPr>
        <p:spPr>
          <a:xfrm>
            <a:off x="15613563" y="8285571"/>
            <a:ext cx="1197908" cy="1101302"/>
          </a:xfrm>
          <a:custGeom>
            <a:avLst/>
            <a:gdLst/>
            <a:ahLst/>
            <a:cxnLst/>
            <a:rect l="l" t="t" r="r" b="b"/>
            <a:pathLst>
              <a:path w="1197908" h="1101302">
                <a:moveTo>
                  <a:pt x="0" y="0"/>
                </a:moveTo>
                <a:lnTo>
                  <a:pt x="1197908" y="0"/>
                </a:lnTo>
                <a:lnTo>
                  <a:pt x="1197908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617" y="1980063"/>
            <a:ext cx="1421594" cy="2154420"/>
            <a:chOff x="0" y="0"/>
            <a:chExt cx="374412" cy="5674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412" cy="567419"/>
            </a:xfrm>
            <a:custGeom>
              <a:avLst/>
              <a:gdLst/>
              <a:ahLst/>
              <a:cxnLst/>
              <a:rect l="l" t="t" r="r" b="b"/>
              <a:pathLst>
                <a:path w="374412" h="567419">
                  <a:moveTo>
                    <a:pt x="0" y="0"/>
                  </a:moveTo>
                  <a:lnTo>
                    <a:pt x="374412" y="0"/>
                  </a:lnTo>
                  <a:lnTo>
                    <a:pt x="374412" y="567419"/>
                  </a:lnTo>
                  <a:lnTo>
                    <a:pt x="0" y="567419"/>
                  </a:ln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374412" cy="53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73204" y="1541394"/>
            <a:ext cx="277095" cy="2770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993800" y="1541394"/>
            <a:ext cx="277095" cy="2770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14397" y="1541394"/>
            <a:ext cx="277095" cy="27709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362915" y="4340441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8" y="0"/>
                </a:lnTo>
                <a:lnTo>
                  <a:pt x="881048" y="881049"/>
                </a:lnTo>
                <a:lnTo>
                  <a:pt x="0" y="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291031" y="4311407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8" y="0"/>
                </a:lnTo>
                <a:lnTo>
                  <a:pt x="881048" y="881049"/>
                </a:lnTo>
                <a:lnTo>
                  <a:pt x="0" y="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803439" y="4482197"/>
            <a:ext cx="4928116" cy="539468"/>
          </a:xfrm>
          <a:custGeom>
            <a:avLst/>
            <a:gdLst/>
            <a:ahLst/>
            <a:cxnLst/>
            <a:rect l="l" t="t" r="r" b="b"/>
            <a:pathLst>
              <a:path w="4928116" h="539468">
                <a:moveTo>
                  <a:pt x="0" y="0"/>
                </a:moveTo>
                <a:lnTo>
                  <a:pt x="4928116" y="0"/>
                </a:lnTo>
                <a:lnTo>
                  <a:pt x="4928116" y="539468"/>
                </a:lnTo>
                <a:lnTo>
                  <a:pt x="0" y="539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434C8F"/>
            </a:solidFill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 rot="-5400000">
            <a:off x="101218" y="2972551"/>
            <a:ext cx="1187364" cy="75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32735" y="1110261"/>
            <a:ext cx="7853993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Verify Inspection Mode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32735" y="2223248"/>
            <a:ext cx="10144705" cy="225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Go to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Policy &amp; Objects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Firewall Policy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453390" lvl="1" indent="-226695" algn="just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Double-click the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Full_Access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policy to edit it.</a:t>
            </a:r>
          </a:p>
          <a:p>
            <a:pPr marL="453390" lvl="1" indent="-226695" algn="just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Under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Inspection 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Mode, confirm that it is set to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Flow-based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453390" lvl="1" indent="-226695" algn="just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Change the mode to Proxy-based if required, and click OK.</a:t>
            </a:r>
          </a:p>
          <a:p>
            <a:pPr algn="just">
              <a:lnSpc>
                <a:spcPts val="3633"/>
              </a:lnSpc>
            </a:pPr>
            <a:endParaRPr lang="en-US" sz="2100">
              <a:solidFill>
                <a:srgbClr val="1B1B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5613563" y="8151637"/>
            <a:ext cx="1197908" cy="1101302"/>
          </a:xfrm>
          <a:custGeom>
            <a:avLst/>
            <a:gdLst/>
            <a:ahLst/>
            <a:cxnLst/>
            <a:rect l="l" t="t" r="r" b="b"/>
            <a:pathLst>
              <a:path w="1197908" h="1101302">
                <a:moveTo>
                  <a:pt x="0" y="0"/>
                </a:moveTo>
                <a:lnTo>
                  <a:pt x="1197908" y="0"/>
                </a:lnTo>
                <a:lnTo>
                  <a:pt x="1197908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3490" y="2989080"/>
            <a:ext cx="1421594" cy="2154420"/>
            <a:chOff x="0" y="0"/>
            <a:chExt cx="374412" cy="5674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412" cy="567419"/>
            </a:xfrm>
            <a:custGeom>
              <a:avLst/>
              <a:gdLst/>
              <a:ahLst/>
              <a:cxnLst/>
              <a:rect l="l" t="t" r="r" b="b"/>
              <a:pathLst>
                <a:path w="374412" h="567419">
                  <a:moveTo>
                    <a:pt x="0" y="0"/>
                  </a:moveTo>
                  <a:lnTo>
                    <a:pt x="374412" y="0"/>
                  </a:lnTo>
                  <a:lnTo>
                    <a:pt x="374412" y="567419"/>
                  </a:lnTo>
                  <a:lnTo>
                    <a:pt x="0" y="567419"/>
                  </a:ln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374412" cy="53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6741666" y="1717493"/>
            <a:ext cx="277095" cy="2770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6741666" y="1296896"/>
            <a:ext cx="277095" cy="2770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6741666" y="876300"/>
            <a:ext cx="277095" cy="27709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6355265" y="1717493"/>
            <a:ext cx="277095" cy="27709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16355265" y="1296896"/>
            <a:ext cx="277095" cy="27709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6355265" y="876300"/>
            <a:ext cx="277095" cy="27709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170085" y="7649923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9" y="0"/>
                </a:lnTo>
                <a:lnTo>
                  <a:pt x="881049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541415" y="5206682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9" y="0"/>
                </a:lnTo>
                <a:lnTo>
                  <a:pt x="881049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610610" y="5513216"/>
            <a:ext cx="9371330" cy="2424832"/>
          </a:xfrm>
          <a:custGeom>
            <a:avLst/>
            <a:gdLst/>
            <a:ahLst/>
            <a:cxnLst/>
            <a:rect l="l" t="t" r="r" b="b"/>
            <a:pathLst>
              <a:path w="9371330" h="2424832">
                <a:moveTo>
                  <a:pt x="0" y="0"/>
                </a:moveTo>
                <a:lnTo>
                  <a:pt x="9371329" y="0"/>
                </a:lnTo>
                <a:lnTo>
                  <a:pt x="9371329" y="2424831"/>
                </a:lnTo>
                <a:lnTo>
                  <a:pt x="0" y="2424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932735" y="1321831"/>
            <a:ext cx="10727079" cy="216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Determine Web Filter Categories</a:t>
            </a:r>
          </a:p>
          <a:p>
            <a:pPr algn="l">
              <a:lnSpc>
                <a:spcPts val="5600"/>
              </a:lnSpc>
            </a:pPr>
            <a:endParaRPr lang="en-US" sz="5600" b="1">
              <a:solidFill>
                <a:srgbClr val="434C8F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algn="l">
              <a:lnSpc>
                <a:spcPts val="5600"/>
              </a:lnSpc>
            </a:pPr>
            <a:endParaRPr lang="en-US" sz="5600" b="1">
              <a:solidFill>
                <a:srgbClr val="434C8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7" name="TextBox 27"/>
          <p:cNvSpPr txBox="1"/>
          <p:nvPr/>
        </p:nvSpPr>
        <p:spPr>
          <a:xfrm rot="-5400000">
            <a:off x="101218" y="3981568"/>
            <a:ext cx="1187364" cy="75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32735" y="2433383"/>
            <a:ext cx="11217574" cy="271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3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Use the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 FortiGuard Web Filter Lookup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Tool:</a:t>
            </a:r>
          </a:p>
          <a:p>
            <a:pPr marL="453390" lvl="1" indent="-226695" algn="just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On the Local-Client VM, open a browser tab and go to </a:t>
            </a:r>
            <a:r>
              <a:rPr lang="en-US" sz="2100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  <a:hlinkClick r:id="rId5" tooltip="https://www.fortiguard.com/webfilter"/>
              </a:rPr>
              <a:t>FortiGuard Web Filter Lookup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453390" lvl="1" indent="-226695" algn="just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Search for the following URLs to determine their categories: </a:t>
            </a:r>
            <a:r>
              <a:rPr lang="en-US" sz="2100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rPr>
              <a:t>www.twitter.com</a:t>
            </a:r>
          </a:p>
          <a:p>
            <a:pPr algn="just">
              <a:lnSpc>
                <a:spcPts val="3633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         </a:t>
            </a:r>
            <a:r>
              <a:rPr lang="en-US" sz="2100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  <a:hlinkClick r:id="rId6" tooltip="http://www.twitter.com"/>
              </a:rPr>
              <a:t>www.twitter.com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: Should fall under the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Social Networking 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category.</a:t>
            </a:r>
          </a:p>
          <a:p>
            <a:pPr algn="just">
              <a:lnSpc>
                <a:spcPts val="3633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         Use the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Web Filter Lookup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tool to find the categories for  additional websites.</a:t>
            </a:r>
          </a:p>
          <a:p>
            <a:pPr algn="just">
              <a:lnSpc>
                <a:spcPts val="3633"/>
              </a:lnSpc>
            </a:pPr>
            <a:endParaRPr lang="en-US" sz="2100">
              <a:solidFill>
                <a:srgbClr val="1B1B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15613563" y="8361771"/>
            <a:ext cx="1197908" cy="1101302"/>
          </a:xfrm>
          <a:custGeom>
            <a:avLst/>
            <a:gdLst/>
            <a:ahLst/>
            <a:cxnLst/>
            <a:rect l="l" t="t" r="r" b="b"/>
            <a:pathLst>
              <a:path w="1197908" h="1101302">
                <a:moveTo>
                  <a:pt x="0" y="0"/>
                </a:moveTo>
                <a:lnTo>
                  <a:pt x="1197908" y="0"/>
                </a:lnTo>
                <a:lnTo>
                  <a:pt x="1197908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3327" y="4003442"/>
            <a:ext cx="1421594" cy="2154420"/>
            <a:chOff x="0" y="0"/>
            <a:chExt cx="374412" cy="5674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412" cy="567419"/>
            </a:xfrm>
            <a:custGeom>
              <a:avLst/>
              <a:gdLst/>
              <a:ahLst/>
              <a:cxnLst/>
              <a:rect l="l" t="t" r="r" b="b"/>
              <a:pathLst>
                <a:path w="374412" h="567419">
                  <a:moveTo>
                    <a:pt x="0" y="0"/>
                  </a:moveTo>
                  <a:lnTo>
                    <a:pt x="374412" y="0"/>
                  </a:lnTo>
                  <a:lnTo>
                    <a:pt x="374412" y="567419"/>
                  </a:lnTo>
                  <a:lnTo>
                    <a:pt x="0" y="567419"/>
                  </a:ln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374412" cy="53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796121" y="1166340"/>
            <a:ext cx="277095" cy="2770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16718" y="1166340"/>
            <a:ext cx="277095" cy="2770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37314" y="1166340"/>
            <a:ext cx="277095" cy="27709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868638" y="2703945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8" y="0"/>
                </a:lnTo>
                <a:lnTo>
                  <a:pt x="881048" y="881049"/>
                </a:lnTo>
                <a:lnTo>
                  <a:pt x="0" y="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637314" y="6598673"/>
            <a:ext cx="881048" cy="881048"/>
          </a:xfrm>
          <a:custGeom>
            <a:avLst/>
            <a:gdLst/>
            <a:ahLst/>
            <a:cxnLst/>
            <a:rect l="l" t="t" r="r" b="b"/>
            <a:pathLst>
              <a:path w="881048" h="881048">
                <a:moveTo>
                  <a:pt x="0" y="0"/>
                </a:moveTo>
                <a:lnTo>
                  <a:pt x="881049" y="0"/>
                </a:lnTo>
                <a:lnTo>
                  <a:pt x="881049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089269" y="1261590"/>
            <a:ext cx="15851116" cy="216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Configure FortiGuard Category Filter</a:t>
            </a:r>
          </a:p>
          <a:p>
            <a:pPr algn="l">
              <a:lnSpc>
                <a:spcPts val="5600"/>
              </a:lnSpc>
            </a:pPr>
            <a:endParaRPr lang="en-US" sz="5600" b="1">
              <a:solidFill>
                <a:srgbClr val="434C8F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algn="l">
              <a:lnSpc>
                <a:spcPts val="5600"/>
              </a:lnSpc>
            </a:pPr>
            <a:endParaRPr lang="en-US" sz="5600" b="1">
              <a:solidFill>
                <a:srgbClr val="434C8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923210" y="2244748"/>
            <a:ext cx="8567509" cy="551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Access the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Local-FortiGate GUI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go to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Security Profiles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Web Filter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and double-click the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default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profile to edit it.</a:t>
            </a:r>
          </a:p>
          <a:p>
            <a:pPr marL="453390" lvl="1" indent="-226695" algn="just">
              <a:lnSpc>
                <a:spcPts val="3780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Ensure the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FortiGuard Category-Based Filter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is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enabled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and review the default actions for each category.</a:t>
            </a:r>
          </a:p>
          <a:p>
            <a:pPr marL="906780" lvl="2" indent="-302260" algn="just">
              <a:lnSpc>
                <a:spcPts val="3780"/>
              </a:lnSpc>
              <a:buFont typeface="Arial"/>
              <a:buChar char="⚬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Example Actions:</a:t>
            </a:r>
          </a:p>
          <a:p>
            <a:pPr marL="1360170" lvl="3" indent="-340042" algn="just">
              <a:lnSpc>
                <a:spcPts val="3633"/>
              </a:lnSpc>
              <a:buFont typeface="Arial"/>
              <a:buChar char="￭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Block: Extremist Groups, Adult Content.</a:t>
            </a:r>
          </a:p>
          <a:p>
            <a:pPr marL="1360170" lvl="3" indent="-340042" algn="just">
              <a:lnSpc>
                <a:spcPts val="3633"/>
              </a:lnSpc>
              <a:buFont typeface="Arial"/>
              <a:buChar char="￭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Allow: General Interest (Business, Personal).</a:t>
            </a:r>
          </a:p>
          <a:p>
            <a:pPr marL="1360170" lvl="3" indent="-340042" algn="just">
              <a:lnSpc>
                <a:spcPts val="3633"/>
              </a:lnSpc>
              <a:buFont typeface="Arial"/>
              <a:buChar char="￭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Warning: Internet Telephony (Bandwidth Consuming).</a:t>
            </a:r>
          </a:p>
          <a:p>
            <a:pPr marL="453390" lvl="1" indent="-226695" algn="just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Modify actions for categories as needed (e.g., block Social Networking, set Internet Telephony to warning).</a:t>
            </a:r>
          </a:p>
          <a:p>
            <a:pPr marL="453390" lvl="1" indent="-226695" algn="just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Save Profile: Click </a:t>
            </a:r>
            <a:r>
              <a:rPr lang="en-US" sz="2100" b="1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OK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to save changes.</a:t>
            </a:r>
          </a:p>
          <a:p>
            <a:pPr algn="just">
              <a:lnSpc>
                <a:spcPts val="3633"/>
              </a:lnSpc>
            </a:pPr>
            <a:endParaRPr lang="en-US" sz="2100">
              <a:solidFill>
                <a:srgbClr val="1B1B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1309162" y="3144470"/>
            <a:ext cx="5828753" cy="3894727"/>
          </a:xfrm>
          <a:custGeom>
            <a:avLst/>
            <a:gdLst/>
            <a:ahLst/>
            <a:cxnLst/>
            <a:rect l="l" t="t" r="r" b="b"/>
            <a:pathLst>
              <a:path w="5828753" h="3894727">
                <a:moveTo>
                  <a:pt x="0" y="0"/>
                </a:moveTo>
                <a:lnTo>
                  <a:pt x="5828753" y="0"/>
                </a:lnTo>
                <a:lnTo>
                  <a:pt x="5828753" y="3894727"/>
                </a:lnTo>
                <a:lnTo>
                  <a:pt x="0" y="3894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434C8F"/>
            </a:solidFill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 rot="-5400000">
            <a:off x="101218" y="4993693"/>
            <a:ext cx="1187364" cy="75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04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613563" y="8204765"/>
            <a:ext cx="1197908" cy="1101302"/>
          </a:xfrm>
          <a:custGeom>
            <a:avLst/>
            <a:gdLst/>
            <a:ahLst/>
            <a:cxnLst/>
            <a:rect l="l" t="t" r="r" b="b"/>
            <a:pathLst>
              <a:path w="1197908" h="1101302">
                <a:moveTo>
                  <a:pt x="0" y="0"/>
                </a:moveTo>
                <a:lnTo>
                  <a:pt x="1197908" y="0"/>
                </a:lnTo>
                <a:lnTo>
                  <a:pt x="1197908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846</Words>
  <Application>Microsoft Office PowerPoint</Application>
  <PresentationFormat>Custom</PresentationFormat>
  <Paragraphs>93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Roboto Bold</vt:lpstr>
      <vt:lpstr>Roboto</vt:lpstr>
      <vt:lpstr>Calibri</vt:lpstr>
      <vt:lpstr>Consolas</vt:lpstr>
      <vt:lpstr>Lato Heavy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cp:lastModifiedBy>peter</cp:lastModifiedBy>
  <cp:revision>2</cp:revision>
  <dcterms:created xsi:type="dcterms:W3CDTF">2006-08-16T00:00:00Z</dcterms:created>
  <dcterms:modified xsi:type="dcterms:W3CDTF">2024-11-29T09:13:49Z</dcterms:modified>
  <dc:identifier>DAGXyixmo5E</dc:identifier>
</cp:coreProperties>
</file>